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73" r:id="rId3"/>
    <p:sldId id="257"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5" r:id="rId19"/>
    <p:sldId id="271"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2072" autoAdjust="0"/>
  </p:normalViewPr>
  <p:slideViewPr>
    <p:cSldViewPr snapToGrid="0">
      <p:cViewPr varScale="1">
        <p:scale>
          <a:sx n="25" d="100"/>
          <a:sy n="25" d="100"/>
        </p:scale>
        <p:origin x="44"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15-11-19T08:24:27.690"/>
    </inkml:context>
    <inkml:brush xml:id="br0">
      <inkml:brushProperty name="width" value="0.05292" units="cm"/>
      <inkml:brushProperty name="height" value="0.05292" units="cm"/>
      <inkml:brushProperty name="color" value="#FF0000"/>
    </inkml:brush>
  </inkml:definitions>
  <inkml:trace contextRef="#ctx0" brushRef="#br0">24322 1372 19 0,'-14'-32'9'0,"10"20"-4"15,4 12 10-15,0 0-13 16,0 0 0-16,-4 3 0 16,1 9 1-16,-1 3-4 15,-3 14 1-15,-3 12 1 16,-1 6 1-16,1 9-1 16,-1 3 0-16,4-3-1 15,3 2 1-15,8-5-1 16,7-15 1-16,6-11-1 15,11-15 1-15,8-15-1 16,6-18 0-16,11-8 0 0,7-4 1 16,-7 7-2-16,-14 0 1 15,-8 5 0-15,-2 6 1 16,-8 1 0-16,-4 14 0 16,-2 0 0-16,-5 11 1 15,-3 7-1-15,-3 8 1 16,-1 7-1-16,1-1 1 15,-1 12-1-15,1-6 0 16,-1-8-4-16,1-4 1 16,-1-8-8-16,11-3 1 0</inkml:trace>
  <inkml:trace contextRef="#ctx0" brushRef="#br0" timeOffset="179.6027">25066 1719 36 0,'-42'-18'18'0,"24"18"-26"16,18 0 29-16,0 0-26 16,4 0 1-16,3 3-12 15,-7 9 0-15</inkml:trace>
  <inkml:trace contextRef="#ctx0" brushRef="#br0" timeOffset="810.8557">25535 1331 33 0,'-10'-3'16'0,"-5"3"-19"16,8 3 27-16,-3 15-24 16,-4 5 1-16,-8 7 0 15,-9 14 1-15,6-3-3 16,0-9 1-16,8 9 0 16,6-2 1-16,8-7 0 15,6-12 0-15,11 1-1 16,7-18 1-16,11-3-2 15,0-3 1-15,3-9 0 16,-7 12 0-16,-6 0-1 16,-5 15 0-16,-3 6-1 0,-3 2 1 15,7 15 0-15,3 6 1 16,7-5-1-16,7-7 1 16,-3-12-2-16,-4-8 1 15,4-24 1-15,7-2 0 16,3-16 0-16,4-2 0 15,0-9 0-15,3-6 1 16,-3-9 0-16,-11-3 1 16,-14 6 0-16,-6 9 0 15,-12 15-1-15,-6 2 1 0,-12 27-2 16,-2 15 1-16,-8 12-6 16,4 2 1-16,10-3-6 15,4-5 0-15</inkml:trace>
  <inkml:trace contextRef="#ctx0" brushRef="#br0" timeOffset="1035.4324">26410 1678 38 0,'0'-29'19'0,"7"26"-26"0,-4 3 35 16,1 0-30-1,3 0 1-15,-3 3-17 0,10 20 0 16,0-14 18-16,0 0 0 16</inkml:trace>
  <inkml:trace contextRef="#ctx0" brushRef="#br0" timeOffset="2026.9632">27359 837 21 0,'3'-14'10'0,"-6"-7"-5"0,3 18 11 16,-4 6-15-16,1 3 0 16,-1-3 0-16,1 12 1 15,-1-4-3-15,1 7 1 16,-1 11 1-16,-3 12 1 0,0 1-1 16,-4 8 1-16,1 5-1 15,-4 16 1-15,0 2-1 16,-1-5 1-16,1-9-1 15,0-3 1-15,4-15-1 16,-1-9 1-16,8-14-2 16,-4-6 0-16,3-12-3 15,0-12 0-15,4-3-6 16,0-14 1-16</inkml:trace>
  <inkml:trace contextRef="#ctx0" brushRef="#br0" timeOffset="2297.0472">26826 552 26 0,'-53'-12'13'0,"46"7"-13"0,7-1 18 16,11 6-18-16,3 0 0 15,7 6 0-15,0-4 0 16,4 1 0-16,10 9 0 15,11 3 0-15,17 3 1 16,8 2-1-16,17-2 0 16,-7-4 0-16,11-8 1 15,7 3 1-15,7-6 0 16,-8 6-3-16,-13-6 0 0,-18 3-6 16,-3 29 0-16</inkml:trace>
  <inkml:trace contextRef="#ctx0" brushRef="#br0" timeOffset="2641.7811">26763 1966 28 0,'-14'-18'14'0,"49"-26"-15"0,-18 27 20 16,12-4-20-16,-5 3 1 16,8 10 0-16,10 2 0 15,15 6 0-15,-4 6 0 16,10 11 0-16,11-8 0 15,-7 3 1-15,0 0 1 16,7-10 0-16,8-2 0 16,-12 0-5-16,4 3 0 15,-7 6-4-15,-17-9 0 16</inkml:trace>
  <inkml:trace contextRef="#ctx0" brushRef="#br0" timeOffset="3062.7023">27200 2181 23 0,'-7'-27'11'0,"7"24"-9"16,0 6 15-16,0 9-17 16,-7-9 1-16,-4 6 0 15,-3 2 1-15,-7 4-1 16,-7 3 0-16,0 11 1 16,-1-11 0-16,5 8 0 0,-1 1 1 15,7 2-2-15,4-3 1 16,7-8-2-16,4 9 1 15,10-10-2-15,10-2 1 16,12 0 0-16,6-4 0 16,7-5 0-16,4 3 0 15,3-6 1-15,1 0 0 16,-1 3-2-16,-10-12 0 16,-4 3-6-16,-3 6 1 15,3 3-3-15,1-6 0 0</inkml:trace>
  <inkml:trace contextRef="#ctx0" brushRef="#br0" timeOffset="3258.7081">27345 2225 34 0,'-11'0'17'0,"4"38"-22"16,3-21 32-16,-6 1-27 15,-4 26 1-15,0 15 1 16,-4 9 1-16,0-13-7 16,1 1 0-16,6 0-5 15,-3-12 0-15</inkml:trace>
  <inkml:trace contextRef="#ctx0" brushRef="#br0" timeOffset="5105.1284">28001 1672 20 0,'3'-12'10'0,"8"12"-9"0,-11 0 11 0,0 0-11 15,0 0 0-15,3 0 0 16,8 0 1-16,3 0-3 16,7 0 0-16,7 0 2 15,4-3 0-15,3 3 0 16,-3-6 0-16,-4 4-1 15,-3 2 1-15,-7 2-7 16,-1 7 1-16</inkml:trace>
  <inkml:trace contextRef="#ctx0" brushRef="#br0" timeOffset="5358.3926">27997 1937 25 0,'-3'-12'12'0,"10"9"-11"0,-4 6 17 15,1 3-18-15,-1-3 0 16,8 0 0-16,3 0 0 16,4-3 1-16,3 5 0 15,4-5 1-15,-1 3 0 16,4-3-2-16,1-3 0 0,-1 3-4 15,0 0 0-15,7 0-4 16,-6 0 1-16</inkml:trace>
  <inkml:trace contextRef="#ctx0" brushRef="#br0" timeOffset="7626.8179">28660 1619 17 0,'7'-20'8'0,"1"-1"-4"0,-5 18 8 16,-3-9-11-16,0 9 0 0,0 3 1 15,0-8 0 1,0 2-2-16,-3 6 0 0,-1 3 1 16,0 5 1-16,-3-2-1 15,0 9 0-15,0-3-1 16,0 11 1-16,0 10-1 15,0-4 0-15,0 15 0 16,4 0 0-16,-1 3 0 16,4 3 1-16,4-15-1 15,3 4 1-15,0-10-1 16,3-11 0-16,1-4 0 16,-1-2 1-16,8-3-1 15,0-15 1-15,-4 3-1 16,10-12 0-16,-2-2-1 15,2-7 1-15,1-2 0 16,0 5 0-16,6-5 0 16,-2 8 0-16,-5-8 0 15,1 11 0-15,-4 3 0 0,-3 6 0 16,-8 6 1-16,1 9 0 16,3 12-1-16,-7 5 1 31,-7 21 1-31,-7 0 0 15,0-9-2-15,0-2 1 16,7-1-6-16,0-3 1 16,11-14-4-16,-4-6 1 15</inkml:trace>
  <inkml:trace contextRef="#ctx0" brushRef="#br0" timeOffset="7821.9406">29190 1919 29 0,'-22'0'14'0,"36"-24"-18"16,-6 21 25-16,-1 3-26 15,3-11 1-15,1 11-10 16,6 6 0-16</inkml:trace>
  <inkml:trace contextRef="#ctx0" brushRef="#br0" timeOffset="10329.3264">29447 1072 18 0,'0'12'9'0,"39"-27"-6"0,-29 13 10 0,8-7-13 15,3-6 1-15,0 9 0 16,1-3 0-16,-5 6-2 16,1-5 1-16,-1 5 0 15,-2 3 1-15,-5 0-1 16,8 0 1-16,-4 11-1 15,0-5 1-15,0 6-1 16,-3 3 1-16,-1 11-1 16,-3 4 1-16,-3-4 0 15,-4 9 0-15,-4 4 0 16,-3 5 1-16,-3 0-1 16,-1-3 1-16,1-9 0 15,-12 6 0-15,-6-8-2 16,7-13 1-16,-7 1-1 15,10-9 0-15,-3-9 0 0,10-9 0 16,1-6-1-16,3 7 1 16,3-4-1-1,4-3 1-15,7 3-1 0,-3 4 1 16,6 2-2-16,8 6 1 16,0 0 1-16,-4 6 0 15,3 2-2-15,-3 10 0 16,1-3-5-16,9-4 0 0</inkml:trace>
  <inkml:trace contextRef="#ctx0" brushRef="#br0" timeOffset="10584.3686">30011 1152 24 0,'-17'9'12'0,"24"20"-14"16,-4-17 18-16,-3 0-16 15,0 2 1-15,0 16 0 16,0-4 0-16,0 3-1 16,-3 1 0-16,-4-1-1 15,7 1 1-15,-4-13-6 16,1 7 0-16</inkml:trace>
  <inkml:trace contextRef="#ctx0" brushRef="#br0" timeOffset="10793.8498">30272 1084 27 0,'-28'0'13'0,"14"21"-15"0,7-9 21 15,7 5-19-15,-11 7 0 0,4 5 0 16,0 12 0-16,0 6 0 16,0-3 1-16,7 9 0 15,-3-6 1-15,-4-3-4 16,7-5 0-16,7-10-5 16,-4-11 1-16</inkml:trace>
  <inkml:trace contextRef="#ctx0" brushRef="#br0" timeOffset="11034.9484">29884 855 26 0,'-10'-29'13'0,"42"2"-16"16,-15 21 20-16,4-6-18 15,22 9 1-15,3-2 0 0,-4 13 0 16,-3-2 0-16,3 9 1 16,4 6 1-16,-4-4 0 15,8-2-3-15,-5 11 1 16,-6-8-7-16,-14 20 1 16</inkml:trace>
  <inkml:trace contextRef="#ctx0" brushRef="#br0" timeOffset="11395.2742">29666 1763 20 0,'-14'0'10'0,"-8"0"-7"15,19 0 11-15,3 0-14 16,0 0 1-16,7 0 0 16,0 0 0-16,4-6-1 15,3 6 0-15,17 0 0 16,8 0 1-16,0 0-1 15,10 0 0-15,8 0 1 16,6 0 0-16,-3 0 0 0,-10-6 1 16,-4 3-2-16,-4-2 0 15,0-4-6-15,-3 9 0 16</inkml:trace>
  <inkml:trace contextRef="#ctx0" brushRef="#br0" timeOffset="11799.3651">29973 2189 25 0,'-7'0'12'0,"10"-6"-11"16,-3 12 16-16,0-6-17 16,-3 6 0-16,-8 12 0 15,0 11 1-15,8 9-1 16,-4 7 0-16,0 7 0 15,0-2 1-15,0 3 0 16,0 6 0-16,-4-15-1 16,11-3 1-16,0-11 0 0,0-1 1 15,11-11-2-15,-1-6 0 16,1-4-3-16,-4-2 0 16,3-6-5-16,-3-6 1 15</inkml:trace>
  <inkml:trace contextRef="#ctx0" brushRef="#br0" timeOffset="12085.8457">29687 2107 27 0,'-11'-29'13'0,"11"14"-15"15,0 15 22-15,0 0-20 16,0 0 0-16,0 6 0 16,11 0 1-16,-1-3-1 15,8 3 0-15,10 5 0 16,4-8 1-16,14 6-1 16,7-9 1-16,3 3 0 15,8-3 1-15,-15 0-3 16,-7 3 0-16,4-3-7 15,4-6 0-15</inkml:trace>
  <inkml:trace contextRef="#ctx0" brushRef="#br0" timeOffset="12851.8252">30682 1892 20 0,'-11'-26'10'0,"8"23"-6"0,3-3 11 0,0 6-15 15,0 0 1-15,0 0-1 16,0 0 0-16,0 0 0 16,3 3 0-16,-3 0 0 15,7 9 0-15,-7-9 0 16,0-3 1-16,0 3-1 16,0-3 1-16,0-3 0 15,0-3 0-15,0-6-1 16,0 0 1-16,0 4-7 15,0 2 1-15,0 9-2 16,0-3 0-16</inkml:trace>
  <inkml:trace contextRef="#ctx0" brushRef="#br0" timeOffset="13301.7832">31274 1169 23 0,'0'-26'11'0,"0"2"-12"16,0 19 21-16,0 5-20 16,0-3 1-16,-3 6-1 15,-1 2 1-15,-3 10-1 16,-3 12 0-16,-5 11 0 15,-2 3 1-15,-1 15 0 16,-3 6 0-16,0-4 0 16,3 4 0-16,8-3 0 15,-1-6 0-15,11-9 0 16,-4-3 1-16,4-12-3 16,0 1 1-16,4-18-8 0,7-7 0 15</inkml:trace>
  <inkml:trace contextRef="#ctx0" brushRef="#br0" timeOffset="13602.0873">30929 937 25 0,'-18'-35'12'0,"43"20"-13"16,-22 12 15-16,8-3-14 16,10-8 1-16,4 5-1 15,-1 12 1-15,12 9-1 16,6-1 0-16,0 4 1 16,4 3 0-16,-7-1 0 15,7 7 0-15,0 2 0 16,-4-8 0-16,4-3-4 15,-7-1 0-15,-4 16-4 16,-10-7 0-16</inkml:trace>
  <inkml:trace contextRef="#ctx0" brushRef="#br0" timeOffset="14096.6838">30763 2045 23 0,'-11'-11'11'0,"11"2"-11"15,0 9 18-15,0 0-18 16,7 0 0-16,0 0 0 16,4 0 1-16,3 6-1 15,21 0 0-15,8 5 0 16,-1-5 1-16,25 3 0 16,3 6 1-16,-10-15-1 0,0 0 1 15,0-9 0-15,0 3 0 16,-10 3-3-16,-1-3 1 15,0 6-7-15,-10 9 0 16</inkml:trace>
  <inkml:trace contextRef="#ctx0" brushRef="#br0" timeOffset="14487.7638">31140 2354 25 0,'-32'-15'12'0,"29"18"-12"16,-1 6 16-16,-6-9-17 15,-1 6 1-15,1 14 1 16,-12-2 0-16,5 12-1 15,3-7 1-15,-4 1 1 16,7-1 0-16,1 6-1 16,3-2 0-16,3-1-1 15,4-5 1-15,4-3-1 16,13 5 0-16,5-11-1 16,13 5 1-16,11-5 0 0,3-6 1 15,-10 9 0-15,-4-3 1 16,-3-9-1-16,0 5 1 15,-4-5-4-15,0 0 1 16,-7 3-7-16,4-6 0 16</inkml:trace>
  <inkml:trace contextRef="#ctx0" brushRef="#br0" timeOffset="14698.2965">31338 2451 29 0,'-14'-3'14'0,"10"32"-15"0,4-23 21 0,-11 18-19 15,-3 8 1-15,-10 6 0 16,-19 21 0-16,5 12-3 16,-12 2 1-16,8 4-2 15,-8-16 0-15,19-2-6 16,10-21 0-16</inkml:trace>
  <inkml:trace contextRef="#ctx0" brushRef="#br0" timeOffset="15148.1859">29514 2727 25 0,'-85'-11'12'0,"54"22"-11"15,31-17 16-15,7-2-18 16,7-4 1-16,14-9-1 15,28-8 0-15,-13-6 1 16,27-4 1-16,15-11-1 16,31 9 1-16,-6-6 0 15,27-12 0-15,19-11-8 16,-5-15 1-16</inkml:trace>
  <inkml:trace contextRef="#ctx0" brushRef="#br0" timeOffset="15809.5855">30816 1440 23 0,'-7'-18'11'0,"56"-35"-12"0,-17 27 14 0,17-1-13 15,29-5 1-15,-4-9 1 16,3 3 0-16,12-9-3 16,-8 3 0-16,0-3-5 15,4 8 1-15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15-11-19T08:36:15.245"/>
    </inkml:context>
    <inkml:brush xml:id="br0">
      <inkml:brushProperty name="width" value="0.05292" units="cm"/>
      <inkml:brushProperty name="height" value="0.05292" units="cm"/>
      <inkml:brushProperty name="color" value="#FF0000"/>
    </inkml:brush>
  </inkml:definitions>
  <inkml:trace contextRef="#ctx0" brushRef="#br0">21447 6678 8 0,'3'-6'4'0,"4"-3"0"16,-7 9 4-16,4-6-6 15,-4 3 0-15,0 3 0 16,0 0 1-16,0 0-4 16,0 0 1-16,-4 3 2 15,1-3 0-15,-1 3-1 16,1 0 0-16,-1 3 0 0,-3-3 0 16,4-3 0-16,-1 3 0 15,4 6-1-15,0-6 1 16,-3 11-1-16,-1-5 1 15,1-3-1-15,-4 6 1 16,3-6-1-16,-3 8 1 16,0-2-1-16,0 0 1 15,-4-6 0-15,-3 17 0 16,0-5 0-16,0 11 0 16,0-5-1-16,-7 2 1 15,3-5 0-15,0 5 0 0,4-8-1 16,4 2 1-16,-1-5-1 15,4 0 1-15,0-6-1 16,0 2 0-16,3-8 0 16,1 6 0-16,-1 3 0 15,4-9 0-15,4-3 0 16,6-9 0-16,8-6 0 16,7-5 0-16,3-7 0 15,4-11 0-15,-8 6-1 16,-2-1 1-16,-5-5 0 15,1 3 0-15,-4 5 0 16,-3 7 0-16,-4 5 0 16,-4 4 1-16,1 11 0 15,-4 6 0-15,-4 0 0 16,4 14 1-16,-7-5 0 16,-7 3 0-16,-4 14-1 15,1 9 0-15,-1-8 0 0,0 2 0 16,1 6-1-16,-4-8 0 15,3-1 0-15,7 0 1 16,1-11-1-16,10-3 0 16,3-1 0-16,8-5 0 15,3-15 0-15,4-2 1 16,3-7-1-16,0-9 0 16,-7-5 0-16,0 0 1 15,-3-1-1-15,-1 1 1 0,1 11-2 16,-4-5 1-16,0 8 0 15,-3 9 0-15,-4-6-1 16,0 1 1-16,0 11 0 16,0 0 0-16,0 11 0 15,0 4 0-15,0 0 0 16,-4 2 0-16,1 1-1 16,-1 8 1-16,1 1 0 15,-5 2 0-15,1-2 0 16,4 2 0-16,6-8 0 15,1 2 0-15,-1-8 0 16,1-15 0-16,3 0 0 16,0-15 0-16,4-2 0 15,3-10 1-15,-4-2-1 16,1-1 0-16,0-11 0 16,-4 15 1-16,0 8-1 15,0-5 0-15,-4 8 0 0,-3 9 0 16,-3-3 0-16,-4 6 0 15,0 15 0-15,0 0 0 16,-1 5 0-16,1 4 0 16,4 2 0-16,-1-2 1 15,1 3-2-15,-1-1 1 16,1-14 0-16,3 14 0 16,0-8 0-16,0-3 0 15,7-9 0-15,0 0 0 16,3-3 0-16,1-3 1 0,0-6-1 15,-1 0 0-15,1-3 1 16,-4-11 0-16,0 2 0 16,0-5 0-16,0 2-1 15,-3 4 0-15,-1-4 0 16,1 4 1-16,3-7-2 16,-4-2 1-16,4-1-1 15,0 7 1-15,-3 2-1 16,-1 4 1-16,1 2-1 15,-4 6 1-15,-4 3-1 16,-3 12 1-16,-3 9-1 16,-4 8 1-16,0-5 0 15,-1 3 1-15,5 8 0 16,-1 6 0-16,4-20-5 16,4-3 0-16,13-18-5 15,8-9 0-15</inkml:trace>
  <inkml:trace contextRef="#ctx0" brushRef="#br0" timeOffset="2266.919">21369 7380 10 0,'-3'3'5'0,"3"-6"5"0,0 3-2 15,0 0-7-15,0 0 0 16,0 0 1 0,0 0 1-16,3-3-3 0,-3 3 0 15,4 0 2-15,-4 0 1 16,0 0 0-16,0 0 0 16,0 0-1-16,0 0 1 15,0 0-1-15,0 0 1 16,0 0-1-16,-4 0 0 15,1 0-1-15,-1 0 1 16,1 0-1-16,3 0 0 16,0 6-1-16,0 3 1 15,0 9-1-15,0-4 0 0,0 10 0 16,0 2 1-16,0-8-1 16,-4 11 1-16,1 1-1 15,-1-4 1-15,0 9 0 16,-3-11 0-16,0-4-1 15,0 1 0-15,0-6 0 16,4-1 1-16,-4-8 0 16,0 0 0-16,3-3-1 15,4-3 1-15,-3 0-1 16,-1 15 1-16,1-15-5 16,-1 3 1-16,4-3-6 15,0 9 1-15,0-9-3 16,4-12 1-16</inkml:trace>
  <inkml:trace contextRef="#ctx0" brushRef="#br0" timeOffset="2806.334">21083 7207 14 0,'-10'0'7'0,"-1"0"-3"0,8 0 11 0,-1 0-13 16,1 3 0-16,-1 6 2 15,1-9 0-15,-1 2-5 16,4 1 1-16,0-3 3 15,7 0 0-15,7-3-2 16,4 1 1-16,0-7-1 16,3 6 0-16,10 3 0 15,1 0 0-15,0 12-1 16,0-10 1-16,-1 10-1 16,1-6 1-16,-7 3 0 15,-4 3 0-15,0-9-1 16,0-3 0-16,1-3 1 15,6-6 0-15,-4 6 0 16,-2 3 0-16,-1-3-1 16,-4-3 1-16,1 6 0 15,-4 6 0-15,0-3 0 0,-3-3 0 16,-1 3-1-16,-2 3 1 16,-1-3 0-16,0-3 0 15,-4-3-1-15,-3 3 0 16,4-6 1-16,-4 6 0 15,0 0 0-15,0 0 0 16,-4 9-8-16,8 5 0 16</inkml:trace>
  <inkml:trace contextRef="#ctx0" brushRef="#br0" timeOffset="6049.8607">25828 6731 10 0,'7'-18'5'0,"7"-11"0"16,-10 20 6-16,-1 6-9 15,1-6 1-15,-4 3 1 16,-4 6 1-16,1 0-5 15,-4 12 0-15,-1 3 4 16,-13 11 1-16,-10 3-1 16,-8 10 1-16,-4 11-2 15,-2 5 1-15,-1 4-2 16,3-9 0-16,8-6-2 16,10-8 1-16,11-7-1 15,11-11 0-15,13-1 0 16,8-17 0-16,21-20-1 0,7-7 1 15,3-17 0-15,-10-9 1 16,0 3-1-16,-4-9 0 16,-3 4 0-16,-4 13 0 15,-7 10 0-15,-10 6 0 16,-11 23 0-16,-7 6 0 16,3 14 0-16,-10 7 1 15,-7 11-1-15,-7 18 1 0,-1-9-1 16,1 0 1-16,3-14-1 15,15-1 1-15,6-11-1 16,15-10 0-16,7-16 0 16,3-10 1-16,-4-11-1 15,4-4 0-15,1-8 0 16,-1-3 0-16,-7 3 0 16,-3 11 1-16,-8 19 0 15,-6 11 0-15,-5 11-4 16,-13 19 0-16,-3 14-4 15,-1 3 0-15,-7 18-4 16,15-15 1-16</inkml:trace>
  <inkml:trace contextRef="#ctx0" brushRef="#br0" timeOffset="6469.9066">26156 6898 16 0,'7'-29'8'0,"14"5"-4"0,-21 24 10 0,0 0-12 15,0 3 0-15,-3 6 2 16,-1 3 0-16,-3 2-5 16,-4 7 1-16,1 5 3 15,-8 4 1-15,-3 8-2 16,0 0 1-16,-7 0-2 16,3 10 0-16,0 4 0 15,8-5 0-15,6 6-1 16,8-9 0-16,6 1 0 15,8-13 0-15,3-3 0 16,3-2 1-16,1-13-3 16,3-5 0-16,7-15-4 15,1 0 1-15,-1-8-4 16,-3 2 1-16</inkml:trace>
  <inkml:trace contextRef="#ctx0" brushRef="#br0" timeOffset="6665.04">25930 7201 27 0,'0'0'13'0,"42"0"-15"0,-27-9 24 16,6 6-20-16,0 6 0 15,4 6 1-15,3-3 0 16,4 6-8-16,3-1 0 15,4-5-3-15,-8-12 1 0</inkml:trace>
  <inkml:trace contextRef="#ctx0" brushRef="#br0" timeOffset="9862.4486">21369 4397 12 0,'4'-15'6'0,"10"0"1"0,-11 12 7 16,4-2-13-16,-3 2 0 15,-4 3 2-15,0 0 0 16,-4 8-3-16,1-5 0 15,-11 9 2-15,3-9 1 16,-14 12 0-16,8-1 1 16,-15 16-1-16,7-4 0 15,-10 15-1-15,7-11 0 16,0 29-1-16,3-15 1 0,0 26-2 16,8-14 1-1,13-12-1-15,1-11 0 0,20-7 0 16,-3-5 1-16,43-10-1 15,-15 1 0-15,8-27 1 16,-12 7 0-16,5-13 0 16,-12 6 0-16,-2 4-3 15,-5 5 0-15,-10 6-3 16,-3 0 0-16,-11 6-5 16,0 2 1-16</inkml:trace>
  <inkml:trace contextRef="#ctx0" brushRef="#br0" timeOffset="10102.4795">21136 4608 25 0,'-24'-11'12'0,"10"11"-11"0,10 0 19 15,1 0-17-15,-1 0 0 16,4 0 0-16,0 0 1 15,0 0-6-15,0 0 1 16,14 0 3-16,-3 0 0 16,13 0-2-16,-6 0 1 15,28-3-1-15,-7 3 1 16,7 0-10-16,-11 0 1 16</inkml:trace>
  <inkml:trace contextRef="#ctx0" brushRef="#br0" timeOffset="19516.2945">7799 5667 5 0,'-3'3'2'0,"3"-3"0"0,0 0 2 0,0 0-3 15,0 0 1-15,-4-3 0 16,1 0 1-16,-1 0-3 16,-3-6 1-16,3 6 1 15,-3-9 1-15,4 9-1 16,-4-6 1-16,0 6-1 15,0 1 0-15,0 2-1 16,3-9 1-16,1 6-1 16,-4 0 1-16,3 3-1 15,0-3 1-15,1-3 0 16,-1 6 0-16,1-3-1 16,-1 3 0-16,1 0 0 15,-1 0 0-15,4 0-1 16,0 0 1-16,0 0 0 15,0 0 0-15,0 0-1 16,0 3 1-16,4 3-1 0,-1-3 1 16,1 0 0-16,-1 9 0 15,1-10-1-15,-1 7 0 16,5-6 0-16,-1 12 0 16,0-9 0-16,0 6 1 15,0-1 0-15,0-5 0 16,3-6-1-16,5 6 0 15,-1-3 1-15,0-3 1 16,3 15-2-16,5-4 1 16,-1 1-1-16,0-6 0 0,11 6 1 15,-4 0 0-15,4-9-1 16,-8 2 0-16,4 4 0 16,-6-9 0-16,-1 3 0 15,0-3 1-15,0 0-2 16,-3-3 1-16,-4 0 0 15,0-8 0-15,-7 8 0 16,-3-9 1-16,-4 0-1 16,-4 9 0-16,-7-12 1 15,-6 1 0-15,-4-7-1 16,-4 1 1-16,-3-7-1 16,-4 1 1-16,0 8-1 15,4 3 1-15,0 1-1 16,3-1 1-16,8 6 0 15,-5 6 0-15,8 3 0 16,4-3 0-16,3 0 0 0,7 3 0 16,0 0-1-16,3 3 1 15,4 0-1-15,7 6 0 16,4-3 0-16,7 6 0 16,-1 2 0-16,8 1 0 15,7 0 0-15,-4-1 0 16,0-2 0-16,-3-6 1 15,-7 6-1-15,-4-3 0 16,0-6 0-16,-3-3 0 16,-1-3 0-16,-6-6 1 15,0-3-1-15,-4-3 0 0,-4-2 0 16,-3-1 0-16,-3 6 0 16,-4-2 0-16,7-4 0 15,-4 6 1-15,-3-11-1 16,-7 8 1-16,-4 0 0 15,-6 1 1-15,-5 8 0 16,-2-6 0-16,-1 9 0 16,4-12 0-16,3 4 0 15,4-4 0-15,3 6-1 16,4 3 0-16,0 6-5 16,3-3 1-16,4-8-7 15,7-4 0-15,-7 0-3 16,-3 6 1-16</inkml:trace>
  <inkml:trace contextRef="#ctx0" brushRef="#br0" timeOffset="21754.292">18417 7186 13 0,'3'-9'6'0,"4"-11"0"0,-7 20 6 0,7-9-11 16,-7 9 0-16,4-3 2 15,-4 3 0-15,0 0-3 16,0 0 1-16,0 0 3 16,0 6 0-16,-4 3-1 15,-6-9 1-15,3 11-1 16,-4-8 1-16,1-3-1 16,-5 3 0-16,-2 9-2 15,-1 18 0-15,1-1 0 16,2 3 0-16,5 6-1 15,3-23 1-15,3 15-1 16,8-4 0-16,3 3 0 16,3-14 0-16,5 0 0 15,2-15 0-15,1-18-1 16,10 18 1-16,4-12 0 16,0 1 0-16,-1-19 0 15,-3 4 0-15,-3 5 0 0,-7-5 1 16,-4 11-1-16,-7 6 0 15,-7 9 0-15,-7 9 1 16,0 18-1-16,0-7 1 16,-4-5-1-16,8 8 0 15,3 10 0-15,0 5 0 16,7-6 0-16,7-5 1 16,0-7-2-16,4-5 1 15,-1-6 0-15,-3-9 1 0,0 0-1 16,1-12 0-16,-1 0 0 15,-4-5 0-15,1-10 0 16,-4 15 0-16,0-8 0 16,0-18 1-16,-3-4-1 15,-1 7 1-15,-3 6 0 16,0 5 0-16,0 7-9 16,4 2 1-16,13 6-3 15,-3-6 0-15</inkml:trace>
  <inkml:trace contextRef="#ctx0" brushRef="#br0" timeOffset="24786.5131">7764 10487 12 0,'-14'-12'6'0,"3"12"-1"0,11-3 7 0,0 3-10 16,-3 0 0-16,-1 0 2 15,1 0 1-15,-1 0-4 16,1 0 0-16,-1 0 4 15,0 6 0-15,1 6-1 16,-1-9 1-16,4 6-2 16,4 5 0-16,7 1-2 15,6 12 1-15,15-1-2 16,7 3 1-16,14-5-1 16,10-1 0-16,-3-8 0 15,-3-3 0-15,-19-12 0 16,-6-3 0-16,-7-9 0 15,-4-11 0-15,-14 2 0 16,-11-2 0-16,-10-10 0 0,-7 1 0 16,-3 5 1-1,-1 1 0-15,7 11 0 0,4 4 0 16,3 14 0-16,15 5 0 16,10 4 0-16,4-6 0 15,10 3-1-15,0-6 0 16,-3 3 0-16,-4-6 0 15,-3-9 0-15,-4-12 0 16,-4-8 0-16,-6 5 1 16,3-17-1-16,-11 3 0 0,-3 6 0 15,-10 2 1-15,-8 1-1 16,-7 14 1-16,4-8-1 16,3 17 0-16,4-3 0 15,7 9 0-15,4 0-8 16,-1-6 0-16,-7-17-3 15,-6 5 0-15</inkml:trace>
  <inkml:trace contextRef="#ctx0" brushRef="#br0" timeOffset="25868.3958">7736 15058 19 0,'-18'-9'9'0,"0"0"-4"0,18 9 10 0,0 3-13 16,0 3 0-16,0 9 3 15,4-1 1-15,6 7-7 16,5-9 1-16,6 14 3 16,7-5 0-16,7 14-1 15,4-15 1-15,7 4-3 16,14-12 0-16,-11-9 0 16,-6-12 0-16,-8 0 0 15,-14-3 0-15,-14-14 0 16,-14-1 0-16,-7-2 0 15,-7 8 1-15,0-5 0 16,-1 14 0-16,5 9 0 16,6 3 0-16,8 6 0 15,6 6 0-15,11 3 0 16,11 2 0-16,7-8 0 0,3 3 0 16,-7-9-1-16,0 3 0 15,-3-6 0-15,-11-6 0 16,-3-12 0-16,-11-11 0 15,-4 2 0-15,-13-8 0 16,-8 3 0-16,-7 5 1 16,1 4-1-16,2 2 1 15,8 12-1-15,3-3 1 16,4 12-5-16,4 0 1 16,3-8-8-16,-11-10 1 0</inkml:trace>
  <inkml:trace contextRef="#ctx0" brushRef="#br0" timeOffset="27774.851">18413 16836 18 0,'-7'-15'9'0,"7"12"-3"0,0 3 10 16,0 0-14-16,-3 0 0 16,-1 3 3-16,-3 0 1 15,0 6-6-15,-4-3 0 16,1 6 4-16,-1-1 1 16,1-5-2-16,-1 18 1 15,0 17-2-15,1-9 0 0,3 12-2 16,7 3 1-16,3 6-1 15,4 3 0-15,8-15 0 16,2-11 0-16,1-24 0 16,3-9 0-16,4-21 0 15,6 9 0-15,-2-17 0 16,-5-15 0-16,-10-6 0 16,-3 9 0-16,-4 6 1 15,-7 17 0-15,0 7 1 16,-3 16 1-16,3 22-1 15,-4 5 1-15,0 1 0 16,4-10 0-16,0 4-1 16,8 5 0-16,6-8-2 15,7 5 1-15,4-2-1 16,-8-9 0-16,1-13 0 16,-1-2 0-16,5-2 0 15,-5-13 0-15,1 15 0 16,0-9 1-16,-4-6-1 0,0 1 0 15,-4-4 0-15,1-6 0 16,-4-5 0-16,-4-6 0 16,-3 5 0-16,-3 7 0 15,-4 2 0-15,0-2 1 16,3 11-7-16,4 6 1 16,14-17-7-16,1 2 1 15</inkml:trace>
  <inkml:trace contextRef="#ctx0" brushRef="#br0" timeOffset="29696.1583">25860 11457 12 0,'-4'-38'6'0,"4"-24"1"16,4 41 6-16,-4 10-11 15,0 5 0-15,0-9 1 16,0 15 1-16,0 15-4 0,0 2 0 15,0 13 3-15,-4 11 1 16,-3 3-1-16,4-9 0 16,-5 12-1-16,-2 0 1 15,-1 3-2-15,-3 0 1 16,4 0-1-16,3 6 0 16,3 0-1-16,0 6 1 15,8 2-1-15,3-17 0 16,0-8 0-16,0-10 1 15,4-2 0-15,3-10 0 16,4-11-5-16,3 0 1 0,0-15-6 16,4-3 0-16</inkml:trace>
  <inkml:trace contextRef="#ctx0" brushRef="#br0" timeOffset="29906.7587">25507 11542 26 0,'-25'-29'13'0,"39"-18"-10"15,0 35 18-15,18-3-21 16,18 9 1-16,-1 1 0 16,-3 5 1-16,3 5-3 15,4 4 1-15,0 6-6 16,0 9 0-16,-7 2-2 15,17-11 0-15</inkml:trace>
  <inkml:trace contextRef="#ctx0" brushRef="#br0" timeOffset="30670.9067">25796 16083 12 0,'-7'-11'6'0,"28"22"-6"0,-17-11 6 16,-4 0-3-16,0 0 1 0,0 0 1 15,0 0 1-15,3 3-7 16,-3-3 0-16,4-8 5 16,-4 8 1-16,0 0 0 15,0 5 0-15,0 4-2 16,0 15 1-16,0 5-1 15,-7 12 1-15,0 0-1 16,-4 7 0-16,-3 7-2 16,-4 10 0-16,4-21 0 15,4 6 1-15,10 6-1 16,3-3 0-16,8 0-1 16,3 3 0-16,-4-24 0 15,1-9 1-15,3-5-5 16,-3-3 0-16,3 2-5 15,4-8 0-15,3-9-2 16,0-12 1-16</inkml:trace>
  <inkml:trace contextRef="#ctx0" brushRef="#br0" timeOffset="30866.4859">25496 16563 38 0,'-17'-42'19'0,"59"10"-27"0,-21 29 39 16,14 3-31-16,15 3 0 15,-8 3 1-15,0 6 0 0,8-3-9 16,10-15 1-16,-7-9-3 16,0-11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F7427-A14B-4636-A1BC-F3BEAE8B0A84}" type="datetimeFigureOut">
              <a:rPr lang="de-DE" smtClean="0"/>
              <a:t>23.11.2016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0DAFD-87C3-499E-8073-41D58BF76097}" type="slidenum">
              <a:rPr lang="de-DE" smtClean="0"/>
              <a:t>‹#›</a:t>
            </a:fld>
            <a:endParaRPr lang="de-DE"/>
          </a:p>
        </p:txBody>
      </p:sp>
    </p:spTree>
    <p:extLst>
      <p:ext uri="{BB962C8B-B14F-4D97-AF65-F5344CB8AC3E}">
        <p14:creationId xmlns:p14="http://schemas.microsoft.com/office/powerpoint/2010/main" val="330750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wikipedia.org/wiki/Wellenl%C3%A4n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Heute</a:t>
            </a:r>
            <a:r>
              <a:rPr lang="en-GB" baseline="0" dirty="0" smtClean="0"/>
              <a:t>:</a:t>
            </a:r>
          </a:p>
          <a:p>
            <a:r>
              <a:rPr lang="de-AT" baseline="0" dirty="0" smtClean="0"/>
              <a:t>Ebene Welle</a:t>
            </a:r>
          </a:p>
          <a:p>
            <a:r>
              <a:rPr lang="de-AT" baseline="0" dirty="0" smtClean="0"/>
              <a:t>Polarisation</a:t>
            </a:r>
          </a:p>
          <a:p>
            <a:r>
              <a:rPr lang="de-AT" baseline="0" dirty="0" smtClean="0"/>
              <a:t>Veränderung von Polerisation</a:t>
            </a:r>
          </a:p>
          <a:p>
            <a:r>
              <a:rPr lang="de-AT" baseline="0" dirty="0" smtClean="0"/>
              <a:t>DIC</a:t>
            </a:r>
            <a:endParaRPr lang="en-GB" baseline="0" dirty="0" smtClean="0"/>
          </a:p>
        </p:txBody>
      </p:sp>
      <p:sp>
        <p:nvSpPr>
          <p:cNvPr id="4" name="Slide Number Placeholder 3"/>
          <p:cNvSpPr>
            <a:spLocks noGrp="1"/>
          </p:cNvSpPr>
          <p:nvPr>
            <p:ph type="sldNum" sz="quarter" idx="10"/>
          </p:nvPr>
        </p:nvSpPr>
        <p:spPr/>
        <p:txBody>
          <a:bodyPr/>
          <a:lstStyle/>
          <a:p>
            <a:fld id="{FA30DAFD-87C3-499E-8073-41D58BF76097}" type="slidenum">
              <a:rPr lang="de-DE" smtClean="0"/>
              <a:t>1</a:t>
            </a:fld>
            <a:endParaRPr lang="de-DE"/>
          </a:p>
        </p:txBody>
      </p:sp>
    </p:spTree>
    <p:extLst>
      <p:ext uri="{BB962C8B-B14F-4D97-AF65-F5344CB8AC3E}">
        <p14:creationId xmlns:p14="http://schemas.microsoft.com/office/powerpoint/2010/main" val="192352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15B01-5FDB-4A3A-8945-4ACFDBDD520C}" type="slidenum">
              <a:rPr lang="de-DE"/>
              <a:pPr/>
              <a:t>13</a:t>
            </a:fld>
            <a:endParaRPr lang="de-DE"/>
          </a:p>
        </p:txBody>
      </p:sp>
      <p:sp>
        <p:nvSpPr>
          <p:cNvPr id="120834" name="Rectangle 2"/>
          <p:cNvSpPr>
            <a:spLocks noGrp="1" noRot="1" noChangeAspect="1" noChangeArrowheads="1" noTextEdit="1"/>
          </p:cNvSpPr>
          <p:nvPr>
            <p:ph type="sldImg"/>
          </p:nvPr>
        </p:nvSpPr>
        <p:spPr>
          <a:xfrm>
            <a:off x="381000" y="685800"/>
            <a:ext cx="6096000" cy="3429000"/>
          </a:xfrm>
          <a:ln/>
        </p:spPr>
      </p:sp>
      <p:sp>
        <p:nvSpPr>
          <p:cNvPr id="120835"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75539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9F2C0-65C4-402A-816E-8035C12613E3}" type="slidenum">
              <a:rPr lang="de-DE"/>
              <a:pPr/>
              <a:t>14</a:t>
            </a:fld>
            <a:endParaRPr lang="de-DE"/>
          </a:p>
        </p:txBody>
      </p:sp>
      <p:sp>
        <p:nvSpPr>
          <p:cNvPr id="146434" name="Rectangle 2"/>
          <p:cNvSpPr>
            <a:spLocks noGrp="1" noRot="1" noChangeAspect="1" noChangeArrowheads="1" noTextEdit="1"/>
          </p:cNvSpPr>
          <p:nvPr>
            <p:ph type="sldImg"/>
          </p:nvPr>
        </p:nvSpPr>
        <p:spPr>
          <a:xfrm>
            <a:off x="381000" y="685800"/>
            <a:ext cx="6096000" cy="3429000"/>
          </a:xfrm>
          <a:ln/>
        </p:spPr>
      </p:sp>
      <p:sp>
        <p:nvSpPr>
          <p:cNvPr id="146435" name="Rectangle 3"/>
          <p:cNvSpPr>
            <a:spLocks noGrp="1" noChangeArrowheads="1"/>
          </p:cNvSpPr>
          <p:nvPr>
            <p:ph type="body" idx="1"/>
          </p:nvPr>
        </p:nvSpPr>
        <p:spPr/>
        <p:txBody>
          <a:bodyPr/>
          <a:lstStyle/>
          <a:p>
            <a:r>
              <a:rPr lang="de-DE" dirty="0" smtClean="0"/>
              <a:t>Nicht mehr vielfaches einer grundfrequenz</a:t>
            </a:r>
          </a:p>
          <a:p>
            <a:r>
              <a:rPr lang="de-DE" dirty="0" smtClean="0"/>
              <a:t>Omega</a:t>
            </a:r>
            <a:r>
              <a:rPr lang="de-DE" baseline="0" dirty="0" smtClean="0"/>
              <a:t> wird kontinuierliche variable</a:t>
            </a:r>
            <a:endParaRPr lang="de-DE" dirty="0"/>
          </a:p>
        </p:txBody>
      </p:sp>
    </p:spTree>
    <p:extLst>
      <p:ext uri="{BB962C8B-B14F-4D97-AF65-F5344CB8AC3E}">
        <p14:creationId xmlns:p14="http://schemas.microsoft.com/office/powerpoint/2010/main" val="155949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15B01-5FDB-4A3A-8945-4ACFDBDD520C}" type="slidenum">
              <a:rPr lang="de-DE"/>
              <a:pPr/>
              <a:t>15</a:t>
            </a:fld>
            <a:endParaRPr lang="de-DE"/>
          </a:p>
        </p:txBody>
      </p:sp>
      <p:sp>
        <p:nvSpPr>
          <p:cNvPr id="120834" name="Rectangle 2"/>
          <p:cNvSpPr>
            <a:spLocks noGrp="1" noRot="1" noChangeAspect="1" noChangeArrowheads="1" noTextEdit="1"/>
          </p:cNvSpPr>
          <p:nvPr>
            <p:ph type="sldImg"/>
          </p:nvPr>
        </p:nvSpPr>
        <p:spPr>
          <a:xfrm>
            <a:off x="381000" y="685800"/>
            <a:ext cx="6096000" cy="3429000"/>
          </a:xfrm>
          <a:ln/>
        </p:spPr>
      </p:sp>
      <p:sp>
        <p:nvSpPr>
          <p:cNvPr id="1208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6851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54399-2149-43CC-942F-E68D96DAF8FB}" type="slidenum">
              <a:rPr lang="de-DE"/>
              <a:pPr/>
              <a:t>16</a:t>
            </a:fld>
            <a:endParaRPr lang="de-DE"/>
          </a:p>
        </p:txBody>
      </p:sp>
      <p:sp>
        <p:nvSpPr>
          <p:cNvPr id="133122" name="Rectangle 2"/>
          <p:cNvSpPr>
            <a:spLocks noGrp="1" noRot="1" noChangeAspect="1" noChangeArrowheads="1" noTextEdit="1"/>
          </p:cNvSpPr>
          <p:nvPr>
            <p:ph type="sldImg"/>
          </p:nvPr>
        </p:nvSpPr>
        <p:spPr>
          <a:xfrm>
            <a:off x="381000" y="685800"/>
            <a:ext cx="6096000" cy="3429000"/>
          </a:xfrm>
          <a:ln/>
        </p:spPr>
      </p:sp>
      <p:sp>
        <p:nvSpPr>
          <p:cNvPr id="1331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7821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AA80A-E2DE-49E7-AA16-84D7E3C4E859}" type="slidenum">
              <a:rPr lang="en-US"/>
              <a:pPr/>
              <a:t>17</a:t>
            </a:fld>
            <a:endParaRPr lang="en-US"/>
          </a:p>
        </p:txBody>
      </p:sp>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656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Rotiert jetzt die optische Achse (</a:t>
            </a:r>
            <a:r>
              <a:rPr lang="de-DE" dirty="0" smtClean="0">
                <a:latin typeface="Symbol" pitchFamily="18" charset="2"/>
              </a:rPr>
              <a:t>W</a:t>
            </a:r>
            <a:r>
              <a:rPr lang="de-DE" dirty="0" smtClean="0"/>
              <a:t>), so werden der ordentlich und außerordentliche Strahl ständig vertauscht -&gt; das durchgehende Licht ist periodisch links und rechts zirkular polarisiert</a:t>
            </a:r>
            <a:r>
              <a:rPr lang="de-DE" dirty="0" smtClean="0"/>
              <a:t>.</a:t>
            </a:r>
          </a:p>
          <a:p>
            <a:endParaRPr lang="de-DE" dirty="0" smtClean="0"/>
          </a:p>
          <a:p>
            <a:r>
              <a:rPr lang="de-DE" dirty="0" smtClean="0"/>
              <a:t>Brechungsindex hängt von der Polarisation des Mediums ab,</a:t>
            </a:r>
            <a:r>
              <a:rPr lang="de-DE" baseline="0" dirty="0" smtClean="0"/>
              <a:t> -&gt; unterschiedliche wege</a:t>
            </a:r>
          </a:p>
          <a:p>
            <a:endParaRPr lang="de-DE" baseline="0" dirty="0" smtClean="0"/>
          </a:p>
          <a:p>
            <a:r>
              <a:rPr lang="de-DE" dirty="0" smtClean="0"/>
              <a:t>Ein </a:t>
            </a:r>
            <a:r>
              <a:rPr lang="de-DE" b="1" dirty="0" smtClean="0"/>
              <a:t>λ/4-Plättchen</a:t>
            </a:r>
            <a:r>
              <a:rPr lang="de-DE" dirty="0" smtClean="0"/>
              <a:t> verzögert Licht, das parallel zu einer bauteilspezifischen Achse polarisiert ist, um eine viertel </a:t>
            </a:r>
            <a:r>
              <a:rPr lang="de-DE" dirty="0" smtClean="0">
                <a:hlinkClick r:id="rId3" tooltip="Wellenlänge"/>
              </a:rPr>
              <a:t>Wellenlänge</a:t>
            </a:r>
            <a:r>
              <a:rPr lang="de-DE" dirty="0" smtClean="0"/>
              <a:t> – beziehungsweise </a:t>
            </a:r>
            <a:r>
              <a:rPr lang="de-DE" i="1" dirty="0" smtClean="0"/>
              <a:t>π/2</a:t>
            </a:r>
            <a:r>
              <a:rPr lang="de-DE" dirty="0" smtClean="0"/>
              <a:t> – gegenüber dazu senkrecht polarisiertem Licht. Es kann bei richtiger Einstrahlung aus linear polarisiertem Licht zirkular oder elliptisch polarisiertes Licht machen und aus zirkular polarisiertem Licht wieder linear polarisiertes.</a:t>
            </a:r>
          </a:p>
          <a:p>
            <a:endParaRPr lang="de-DE" dirty="0" smtClean="0"/>
          </a:p>
          <a:p>
            <a:r>
              <a:rPr lang="de-DE" dirty="0" smtClean="0"/>
              <a:t>Phasenverschiebung</a:t>
            </a:r>
            <a:r>
              <a:rPr lang="de-DE" baseline="0" dirty="0" smtClean="0"/>
              <a:t> =2Pi/lamda*d (n1-n2)</a:t>
            </a:r>
            <a:endParaRPr lang="de-DE" dirty="0"/>
          </a:p>
        </p:txBody>
      </p:sp>
      <p:sp>
        <p:nvSpPr>
          <p:cNvPr id="4" name="Foliennummernplatzhalter 3"/>
          <p:cNvSpPr>
            <a:spLocks noGrp="1"/>
          </p:cNvSpPr>
          <p:nvPr>
            <p:ph type="sldNum" sz="quarter" idx="10"/>
          </p:nvPr>
        </p:nvSpPr>
        <p:spPr/>
        <p:txBody>
          <a:bodyPr/>
          <a:lstStyle/>
          <a:p>
            <a:fld id="{A18221E5-5217-4635-9477-874DCD8DDB11}" type="slidenum">
              <a:rPr lang="de-DE" smtClean="0">
                <a:solidFill>
                  <a:prstClr val="black"/>
                </a:solidFill>
                <a:latin typeface="Calibri"/>
              </a:rPr>
              <a:pPr/>
              <a:t>3</a:t>
            </a:fld>
            <a:endParaRPr lang="de-DE">
              <a:solidFill>
                <a:prstClr val="black"/>
              </a:solidFill>
              <a:latin typeface="Calibri"/>
            </a:endParaRPr>
          </a:p>
        </p:txBody>
      </p:sp>
    </p:spTree>
    <p:extLst>
      <p:ext uri="{BB962C8B-B14F-4D97-AF65-F5344CB8AC3E}">
        <p14:creationId xmlns:p14="http://schemas.microsoft.com/office/powerpoint/2010/main" val="16770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DB9C512-D721-456B-A001-84CA51FFBF71}" type="slidenum">
              <a:rPr lang="de-DE">
                <a:solidFill>
                  <a:prstClr val="black"/>
                </a:solidFill>
                <a:latin typeface="Calibri"/>
              </a:rPr>
              <a:pPr/>
              <a:t>4</a:t>
            </a:fld>
            <a:endParaRPr lang="de-DE">
              <a:solidFill>
                <a:prstClr val="black"/>
              </a:solidFill>
              <a:latin typeface="Calibri"/>
            </a:endParaRPr>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4828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243B8DD-C895-493D-A795-C44A9F4A1F36}" type="slidenum">
              <a:rPr lang="de-DE">
                <a:solidFill>
                  <a:prstClr val="black"/>
                </a:solidFill>
                <a:latin typeface="Calibri"/>
              </a:rPr>
              <a:pPr/>
              <a:t>5</a:t>
            </a:fld>
            <a:endParaRPr lang="de-DE">
              <a:solidFill>
                <a:prstClr val="black"/>
              </a:solidFill>
              <a:latin typeface="Calibri"/>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p:spPr>
        <p:txBody>
          <a:bodyPr/>
          <a:lstStyle/>
          <a:p>
            <a:pPr eaLnBrk="1" hangingPunct="1"/>
            <a:r>
              <a:rPr lang="de-DE" dirty="0" smtClean="0"/>
              <a:t>Vorteile gegenüber Phasenkontrast: volle NA ausgenutzt! Plastik oder doppelbrechende Proben können verwirrende Bilder liefern.</a:t>
            </a:r>
          </a:p>
          <a:p>
            <a:pPr eaLnBrk="1" hangingPunct="1">
              <a:spcBef>
                <a:spcPct val="0"/>
              </a:spcBef>
            </a:pPr>
            <a:r>
              <a:rPr lang="de-DE" dirty="0" smtClean="0"/>
              <a:t>http://www.microscopyu.com/articles/dic/dicindex.html</a:t>
            </a:r>
          </a:p>
          <a:p>
            <a:pPr eaLnBrk="1" hangingPunct="1"/>
            <a:endParaRPr lang="de-DE" dirty="0" smtClean="0"/>
          </a:p>
          <a:p>
            <a:pPr eaLnBrk="1" hangingPunct="1"/>
            <a:r>
              <a:rPr lang="de-DE" dirty="0" smtClean="0"/>
              <a:t>Starke gradienten hoher</a:t>
            </a:r>
            <a:r>
              <a:rPr lang="de-DE" baseline="0" dirty="0" smtClean="0"/>
              <a:t> kontrast</a:t>
            </a:r>
            <a:endParaRPr lang="de-DE" dirty="0" smtClean="0"/>
          </a:p>
        </p:txBody>
      </p:sp>
    </p:spTree>
    <p:extLst>
      <p:ext uri="{BB962C8B-B14F-4D97-AF65-F5344CB8AC3E}">
        <p14:creationId xmlns:p14="http://schemas.microsoft.com/office/powerpoint/2010/main" val="293692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E6052DF-FEE5-41B6-A9BE-2E6E1B228417}" type="slidenum">
              <a:rPr lang="de-DE">
                <a:solidFill>
                  <a:prstClr val="black"/>
                </a:solidFill>
                <a:latin typeface="Calibri"/>
              </a:rPr>
              <a:pPr/>
              <a:t>6</a:t>
            </a:fld>
            <a:endParaRPr lang="de-DE">
              <a:solidFill>
                <a:prstClr val="black"/>
              </a:solidFill>
              <a:latin typeface="Calibri"/>
            </a:endParaRPr>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p:spPr>
        <p:txBody>
          <a:bodyPr/>
          <a:lstStyle/>
          <a:p>
            <a:pPr eaLnBrk="1" hangingPunct="1"/>
            <a:r>
              <a:rPr lang="de-DE" dirty="0" smtClean="0"/>
              <a:t>Als Grundkonfiguration wird ein Mikroskop mit Köhler’scher Beleuchtung benötigt. Im Aufbau nach Nomarski werden zusätzlich je ein Nomarski-Prisma und je ein Polarisationsfilter vor dem Kondensor und hinter dem Objektiv eingebaut. Das Kondensorprisma sorgt für die Aufspaltung des Beleuchtungsstrahlbündels in zwei parallele, senkrecht zueinander polarisierte Strahlengänge, die einen Versatz unterhalb der Auflösungsgrenze des Mikroskopobjektivs aufweisen. Beide Strahlen werden nach dem Durchgang durch Präparat und Objektiv im dahinter befindlichen Objektivprisma wieder zusammengeführt. Die Polarisationsrichtungen werden dann durch den Analysator wieder vereinigt und können interferieren. Der Bildkontrast entsteht durch die Interferenz der beiden Teilstrahlen, die unterschiedliche optische Weglängen durchlaufen haben. Solche Weglängenunterschiede können durch eine variierende Dicke des Objekts oder durch Variationen des Brechungsindex hervorgerufen werden. Da die Teilstrahlen senkrecht zueinander polarisiert sind, werden bei polarisierenden Proben durch Drehung des Mikroskoptisches unterschiedliche Darstellungen des Objekts möglich. Durch Einbau eines λ/4-Plättchens kann zusätzlich ein Farbkontrast erzeugt werden.</a:t>
            </a:r>
            <a:endParaRPr lang="en-US" dirty="0" smtClean="0"/>
          </a:p>
        </p:txBody>
      </p:sp>
    </p:spTree>
    <p:extLst>
      <p:ext uri="{BB962C8B-B14F-4D97-AF65-F5344CB8AC3E}">
        <p14:creationId xmlns:p14="http://schemas.microsoft.com/office/powerpoint/2010/main" val="139797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BC2AAD-1CDE-4022-BFBC-B99C5EE68205}" type="slidenum">
              <a:rPr lang="de-DE" smtClean="0">
                <a:solidFill>
                  <a:prstClr val="black"/>
                </a:solidFill>
                <a:latin typeface="Calibri"/>
              </a:rPr>
              <a:pPr/>
              <a:t>7</a:t>
            </a:fld>
            <a:endParaRPr lang="de-DE">
              <a:solidFill>
                <a:prstClr val="black"/>
              </a:solidFill>
              <a:latin typeface="Calibri"/>
            </a:endParaRPr>
          </a:p>
        </p:txBody>
      </p:sp>
    </p:spTree>
    <p:extLst>
      <p:ext uri="{BB962C8B-B14F-4D97-AF65-F5344CB8AC3E}">
        <p14:creationId xmlns:p14="http://schemas.microsoft.com/office/powerpoint/2010/main" val="335931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72B14-D01A-4E87-A9FE-6980ED501C0E}" type="slidenum">
              <a:rPr lang="de-DE">
                <a:solidFill>
                  <a:prstClr val="black"/>
                </a:solidFill>
                <a:latin typeface="Calibri"/>
              </a:rPr>
              <a:pPr/>
              <a:t>9</a:t>
            </a:fld>
            <a:endParaRPr lang="de-DE">
              <a:solidFill>
                <a:prstClr val="black"/>
              </a:solidFill>
              <a:latin typeface="Calibri"/>
            </a:endParaRPr>
          </a:p>
        </p:txBody>
      </p:sp>
      <p:sp>
        <p:nvSpPr>
          <p:cNvPr id="228354" name="Rectangle 2"/>
          <p:cNvSpPr>
            <a:spLocks noGrp="1" noRot="1" noChangeAspect="1" noChangeArrowheads="1" noTextEdit="1"/>
          </p:cNvSpPr>
          <p:nvPr>
            <p:ph type="sldImg"/>
          </p:nvPr>
        </p:nvSpPr>
        <p:spPr>
          <a:xfrm>
            <a:off x="381000" y="685800"/>
            <a:ext cx="6096000" cy="3429000"/>
          </a:xfrm>
          <a:ln/>
        </p:spPr>
      </p:sp>
      <p:sp>
        <p:nvSpPr>
          <p:cNvPr id="228355" name="Rectangle 3"/>
          <p:cNvSpPr>
            <a:spLocks noGrp="1" noChangeArrowheads="1"/>
          </p:cNvSpPr>
          <p:nvPr>
            <p:ph type="body" idx="1"/>
          </p:nvPr>
        </p:nvSpPr>
        <p:spPr/>
        <p:txBody>
          <a:bodyPr/>
          <a:lstStyle/>
          <a:p>
            <a:r>
              <a:rPr lang="de-DE"/>
              <a:t>Zum Wellenpaket dann durch Gaussförmige Amplitudenverteilung:  c(k)=exp[(k-kD)^2 / (a/2)^2]</a:t>
            </a:r>
          </a:p>
        </p:txBody>
      </p:sp>
    </p:spTree>
    <p:extLst>
      <p:ext uri="{BB962C8B-B14F-4D97-AF65-F5344CB8AC3E}">
        <p14:creationId xmlns:p14="http://schemas.microsoft.com/office/powerpoint/2010/main" val="387639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D81F86A1-90A7-0148-9F0B-C559CE3473F9}" type="slidenum">
              <a:rPr lang="de-DE" smtClean="0">
                <a:solidFill>
                  <a:prstClr val="black"/>
                </a:solidFill>
                <a:latin typeface="Calibri"/>
              </a:rPr>
              <a:pPr>
                <a:defRPr/>
              </a:pPr>
              <a:t>10</a:t>
            </a:fld>
            <a:endParaRPr lang="de-DE">
              <a:solidFill>
                <a:prstClr val="black"/>
              </a:solidFill>
              <a:latin typeface="Calibri"/>
            </a:endParaRPr>
          </a:p>
        </p:txBody>
      </p:sp>
    </p:spTree>
    <p:extLst>
      <p:ext uri="{BB962C8B-B14F-4D97-AF65-F5344CB8AC3E}">
        <p14:creationId xmlns:p14="http://schemas.microsoft.com/office/powerpoint/2010/main" val="428110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Amplitudenfrequenz</a:t>
            </a:r>
          </a:p>
          <a:p>
            <a:endParaRPr lang="de-AT" dirty="0" smtClean="0"/>
          </a:p>
          <a:p>
            <a:r>
              <a:rPr lang="de-AT" dirty="0" smtClean="0"/>
              <a:t>Vergleich vekor</a:t>
            </a:r>
            <a:r>
              <a:rPr lang="de-AT" baseline="0" dirty="0" smtClean="0"/>
              <a:t> im raum mit fourierkompontenten und frequenzen</a:t>
            </a:r>
          </a:p>
          <a:p>
            <a:endParaRPr lang="en-GB" dirty="0"/>
          </a:p>
        </p:txBody>
      </p:sp>
      <p:sp>
        <p:nvSpPr>
          <p:cNvPr id="4" name="Slide Number Placeholder 3"/>
          <p:cNvSpPr>
            <a:spLocks noGrp="1"/>
          </p:cNvSpPr>
          <p:nvPr>
            <p:ph type="sldNum" sz="quarter" idx="10"/>
          </p:nvPr>
        </p:nvSpPr>
        <p:spPr/>
        <p:txBody>
          <a:bodyPr/>
          <a:lstStyle/>
          <a:p>
            <a:fld id="{FA30DAFD-87C3-499E-8073-41D58BF76097}" type="slidenum">
              <a:rPr lang="de-DE" smtClean="0"/>
              <a:t>12</a:t>
            </a:fld>
            <a:endParaRPr lang="de-DE"/>
          </a:p>
        </p:txBody>
      </p:sp>
    </p:spTree>
    <p:extLst>
      <p:ext uri="{BB962C8B-B14F-4D97-AF65-F5344CB8AC3E}">
        <p14:creationId xmlns:p14="http://schemas.microsoft.com/office/powerpoint/2010/main" val="271848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464B4F5-E9D2-4FBB-8898-6430A69F10F3}" type="datetimeFigureOut">
              <a:rPr lang="de-DE" smtClean="0"/>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215081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64B4F5-E9D2-4FBB-8898-6430A69F10F3}" type="datetimeFigureOut">
              <a:rPr lang="de-DE" smtClean="0"/>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208070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64B4F5-E9D2-4FBB-8898-6430A69F10F3}" type="datetimeFigureOut">
              <a:rPr lang="de-DE" smtClean="0"/>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274803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64B4F5-E9D2-4FBB-8898-6430A69F10F3}" type="datetimeFigureOut">
              <a:rPr lang="de-DE" smtClean="0"/>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322561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464B4F5-E9D2-4FBB-8898-6430A69F10F3}" type="datetimeFigureOut">
              <a:rPr lang="de-DE" smtClean="0"/>
              <a:t>23.11.2016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411487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464B4F5-E9D2-4FBB-8898-6430A69F10F3}" type="datetimeFigureOut">
              <a:rPr lang="de-DE" smtClean="0"/>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185550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464B4F5-E9D2-4FBB-8898-6430A69F10F3}" type="datetimeFigureOut">
              <a:rPr lang="de-DE" smtClean="0"/>
              <a:t>23.11.2016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331802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464B4F5-E9D2-4FBB-8898-6430A69F10F3}" type="datetimeFigureOut">
              <a:rPr lang="de-DE" smtClean="0"/>
              <a:t>23.11.2016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92825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64B4F5-E9D2-4FBB-8898-6430A69F10F3}" type="datetimeFigureOut">
              <a:rPr lang="de-DE" smtClean="0"/>
              <a:t>23.11.2016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369631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464B4F5-E9D2-4FBB-8898-6430A69F10F3}" type="datetimeFigureOut">
              <a:rPr lang="de-DE" smtClean="0"/>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69664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464B4F5-E9D2-4FBB-8898-6430A69F10F3}" type="datetimeFigureOut">
              <a:rPr lang="de-DE" smtClean="0"/>
              <a:t>23.11.2016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B7EE86-CC53-4389-91A7-7CF36ECB9774}" type="slidenum">
              <a:rPr lang="de-DE" smtClean="0"/>
              <a:t>‹#›</a:t>
            </a:fld>
            <a:endParaRPr lang="de-DE"/>
          </a:p>
        </p:txBody>
      </p:sp>
    </p:spTree>
    <p:extLst>
      <p:ext uri="{BB962C8B-B14F-4D97-AF65-F5344CB8AC3E}">
        <p14:creationId xmlns:p14="http://schemas.microsoft.com/office/powerpoint/2010/main" val="25650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4B4F5-E9D2-4FBB-8898-6430A69F10F3}" type="datetimeFigureOut">
              <a:rPr lang="de-DE" smtClean="0"/>
              <a:t>23.11.2016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7EE86-CC53-4389-91A7-7CF36ECB9774}" type="slidenum">
              <a:rPr lang="de-DE" smtClean="0"/>
              <a:t>‹#›</a:t>
            </a:fld>
            <a:endParaRPr lang="de-DE"/>
          </a:p>
        </p:txBody>
      </p:sp>
    </p:spTree>
    <p:extLst>
      <p:ext uri="{BB962C8B-B14F-4D97-AF65-F5344CB8AC3E}">
        <p14:creationId xmlns:p14="http://schemas.microsoft.com/office/powerpoint/2010/main" val="337238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image" Target="../media/image2.emf"/><Relationship Id="rId12"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1.emf"/><Relationship Id="rId3" Type="http://schemas.openxmlformats.org/officeDocument/2006/relationships/notesSlide" Target="../notesSlides/notesSlide8.xml"/><Relationship Id="rId7" Type="http://schemas.openxmlformats.org/officeDocument/2006/relationships/image" Target="../media/image28.w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9.wmf"/><Relationship Id="rId1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2.bin"/><Relationship Id="rId18" Type="http://schemas.openxmlformats.org/officeDocument/2006/relationships/image" Target="../media/image4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7.wmf"/><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39.wmf"/><Relationship Id="rId20" Type="http://schemas.openxmlformats.org/officeDocument/2006/relationships/image" Target="../media/image44.e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6.wmf"/><Relationship Id="rId19" Type="http://schemas.openxmlformats.org/officeDocument/2006/relationships/customXml" Target="../ink/ink1.xml"/><Relationship Id="rId4" Type="http://schemas.openxmlformats.org/officeDocument/2006/relationships/image" Target="../media/image33.wmf"/><Relationship Id="rId9" Type="http://schemas.openxmlformats.org/officeDocument/2006/relationships/oleObject" Target="../embeddings/oleObject20.bin"/><Relationship Id="rId14"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0.xml"/><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25.bin"/><Relationship Id="rId10" Type="http://schemas.openxmlformats.org/officeDocument/2006/relationships/image" Target="../media/image44.wmf"/><Relationship Id="rId4" Type="http://schemas.openxmlformats.org/officeDocument/2006/relationships/image" Target="../media/image16.wmf"/><Relationship Id="rId9"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customXml" Target="../ink/ink2.xml"/><Relationship Id="rId4" Type="http://schemas.openxmlformats.org/officeDocument/2006/relationships/image" Target="../media/image45.w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2.xml"/><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28.bin"/><Relationship Id="rId10" Type="http://schemas.openxmlformats.org/officeDocument/2006/relationships/image" Target="../media/image48.wmf"/><Relationship Id="rId4" Type="http://schemas.openxmlformats.org/officeDocument/2006/relationships/image" Target="../media/image16.wmf"/><Relationship Id="rId9"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3.xml"/><Relationship Id="rId7" Type="http://schemas.openxmlformats.org/officeDocument/2006/relationships/oleObject" Target="../embeddings/oleObject32.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9.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16.wmf"/><Relationship Id="rId9"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8.jpeg"/><Relationship Id="rId3" Type="http://schemas.openxmlformats.org/officeDocument/2006/relationships/notesSlide" Target="../notesSlides/notesSlide14.xml"/><Relationship Id="rId7" Type="http://schemas.openxmlformats.org/officeDocument/2006/relationships/oleObject" Target="../embeddings/oleObject36.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wmf"/><Relationship Id="rId11" Type="http://schemas.openxmlformats.org/officeDocument/2006/relationships/oleObject" Target="../embeddings/oleObject38.bin"/><Relationship Id="rId5" Type="http://schemas.openxmlformats.org/officeDocument/2006/relationships/image" Target="../media/image53.wmf"/><Relationship Id="rId15" Type="http://schemas.openxmlformats.org/officeDocument/2006/relationships/image" Target="../media/image57.wmf"/><Relationship Id="rId10" Type="http://schemas.openxmlformats.org/officeDocument/2006/relationships/image" Target="../media/image55.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1.emf"/><Relationship Id="rId3" Type="http://schemas.openxmlformats.org/officeDocument/2006/relationships/oleObject" Target="../embeddings/oleObject6.bin"/><Relationship Id="rId7" Type="http://schemas.openxmlformats.org/officeDocument/2006/relationships/image" Target="../media/image12.png"/><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image" Target="../media/image10.emf"/><Relationship Id="rId5" Type="http://schemas.openxmlformats.org/officeDocument/2006/relationships/oleObject" Target="../embeddings/oleObject7.bin"/><Relationship Id="rId15" Type="http://schemas.openxmlformats.org/officeDocument/2006/relationships/image" Target="../media/image14.gif"/><Relationship Id="rId10" Type="http://schemas.openxmlformats.org/officeDocument/2006/relationships/oleObject" Target="../embeddings/oleObject9.bin"/><Relationship Id="rId4" Type="http://schemas.openxmlformats.org/officeDocument/2006/relationships/image" Target="../media/image7.emf"/><Relationship Id="rId9" Type="http://schemas.openxmlformats.org/officeDocument/2006/relationships/image" Target="../media/image9.emf"/><Relationship Id="rId14"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836275" y="577334"/>
            <a:ext cx="2492990" cy="369332"/>
          </a:xfrm>
          <a:prstGeom prst="rect">
            <a:avLst/>
          </a:prstGeom>
          <a:noFill/>
        </p:spPr>
        <p:txBody>
          <a:bodyPr wrap="none" rtlCol="0">
            <a:spAutoFit/>
          </a:bodyPr>
          <a:lstStyle/>
          <a:p>
            <a:r>
              <a:rPr lang="de-DE" u="sng" dirty="0">
                <a:solidFill>
                  <a:srgbClr val="000000"/>
                </a:solidFill>
                <a:latin typeface="Arial"/>
              </a:rPr>
              <a:t>a) Lineare Polarisation</a:t>
            </a:r>
          </a:p>
        </p:txBody>
      </p:sp>
      <p:graphicFrame>
        <p:nvGraphicFramePr>
          <p:cNvPr id="208898" name="Object 2"/>
          <p:cNvGraphicFramePr>
            <a:graphicFrameLocks noChangeAspect="1"/>
          </p:cNvGraphicFramePr>
          <p:nvPr/>
        </p:nvGraphicFramePr>
        <p:xfrm>
          <a:off x="1982110" y="1411288"/>
          <a:ext cx="1989138" cy="334962"/>
        </p:xfrm>
        <a:graphic>
          <a:graphicData uri="http://schemas.openxmlformats.org/presentationml/2006/ole">
            <mc:AlternateContent xmlns:mc="http://schemas.openxmlformats.org/markup-compatibility/2006">
              <mc:Choice xmlns:v="urn:schemas-microsoft-com:vml" Requires="v">
                <p:oleObj spid="_x0000_s7205" name="Formel" r:id="rId4" imgW="1206500" imgH="215900" progId="Equation.3">
                  <p:embed/>
                </p:oleObj>
              </mc:Choice>
              <mc:Fallback>
                <p:oleObj name="Formel" r:id="rId4" imgW="12065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110" y="1411288"/>
                        <a:ext cx="1989138"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nvGraphicFramePr>
        <p:xfrm>
          <a:off x="4275138" y="1417188"/>
          <a:ext cx="754062" cy="334962"/>
        </p:xfrm>
        <a:graphic>
          <a:graphicData uri="http://schemas.openxmlformats.org/presentationml/2006/ole">
            <mc:AlternateContent xmlns:mc="http://schemas.openxmlformats.org/markup-compatibility/2006">
              <mc:Choice xmlns:v="urn:schemas-microsoft-com:vml" Requires="v">
                <p:oleObj spid="_x0000_s7206" name="Formel" r:id="rId6" imgW="457200" imgH="215900" progId="Equation.3">
                  <p:embed/>
                </p:oleObj>
              </mc:Choice>
              <mc:Fallback>
                <p:oleObj name="Formel" r:id="rId6" imgW="4572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5138" y="1417188"/>
                        <a:ext cx="754062"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pSp>
        <p:nvGrpSpPr>
          <p:cNvPr id="2" name="Gruppierung 19"/>
          <p:cNvGrpSpPr/>
          <p:nvPr/>
        </p:nvGrpSpPr>
        <p:grpSpPr>
          <a:xfrm>
            <a:off x="1675012" y="1934360"/>
            <a:ext cx="8426105" cy="338554"/>
            <a:chOff x="445378" y="1918957"/>
            <a:chExt cx="8426105" cy="338554"/>
          </a:xfrm>
        </p:grpSpPr>
        <p:graphicFrame>
          <p:nvGraphicFramePr>
            <p:cNvPr id="11" name="Object 2"/>
            <p:cNvGraphicFramePr>
              <a:graphicFrameLocks noChangeAspect="1"/>
            </p:cNvGraphicFramePr>
            <p:nvPr/>
          </p:nvGraphicFramePr>
          <p:xfrm>
            <a:off x="876733" y="1941740"/>
            <a:ext cx="314325" cy="314325"/>
          </p:xfrm>
          <a:graphic>
            <a:graphicData uri="http://schemas.openxmlformats.org/presentationml/2006/ole">
              <mc:AlternateContent xmlns:mc="http://schemas.openxmlformats.org/markup-compatibility/2006">
                <mc:Choice xmlns:v="urn:schemas-microsoft-com:vml" Requires="v">
                  <p:oleObj spid="_x0000_s7207" name="Formel" r:id="rId8" imgW="190500" imgH="203200" progId="Equation.3">
                    <p:embed/>
                  </p:oleObj>
                </mc:Choice>
                <mc:Fallback>
                  <p:oleObj name="Formel" r:id="rId8" imgW="190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33" y="1941740"/>
                          <a:ext cx="314325"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sp>
          <p:nvSpPr>
            <p:cNvPr id="12" name="Textfeld 11"/>
            <p:cNvSpPr txBox="1"/>
            <p:nvPr/>
          </p:nvSpPr>
          <p:spPr>
            <a:xfrm>
              <a:off x="445378" y="1918957"/>
              <a:ext cx="8426105" cy="338554"/>
            </a:xfrm>
            <a:prstGeom prst="rect">
              <a:avLst/>
            </a:prstGeom>
            <a:noFill/>
          </p:spPr>
          <p:txBody>
            <a:bodyPr wrap="none" rtlCol="0">
              <a:spAutoFit/>
            </a:bodyPr>
            <a:lstStyle/>
            <a:p>
              <a:r>
                <a:rPr lang="de-DE" sz="1600" dirty="0">
                  <a:solidFill>
                    <a:srgbClr val="000000"/>
                  </a:solidFill>
                  <a:latin typeface="Arial"/>
                </a:rPr>
                <a:t>Hat       immer und an jedem Ort dieselbe Orientierung, so heißt die Welle linear polarisiert.</a:t>
              </a:r>
            </a:p>
          </p:txBody>
        </p:sp>
      </p:grpSp>
      <p:grpSp>
        <p:nvGrpSpPr>
          <p:cNvPr id="6" name="Gruppierung 14"/>
          <p:cNvGrpSpPr/>
          <p:nvPr/>
        </p:nvGrpSpPr>
        <p:grpSpPr>
          <a:xfrm>
            <a:off x="4917363" y="2735819"/>
            <a:ext cx="5169798" cy="2476501"/>
            <a:chOff x="685800" y="2895600"/>
            <a:chExt cx="5169798" cy="2476501"/>
          </a:xfrm>
        </p:grpSpPr>
        <p:pic>
          <p:nvPicPr>
            <p:cNvPr id="13" name="Bild 12" descr="Bild 2.png"/>
            <p:cNvPicPr>
              <a:picLocks noChangeAspect="1"/>
            </p:cNvPicPr>
            <p:nvPr/>
          </p:nvPicPr>
          <p:blipFill>
            <a:blip r:embed="rId10"/>
            <a:stretch>
              <a:fillRect/>
            </a:stretch>
          </p:blipFill>
          <p:spPr>
            <a:xfrm>
              <a:off x="685800" y="2895600"/>
              <a:ext cx="5169798" cy="2476501"/>
            </a:xfrm>
            <a:prstGeom prst="rect">
              <a:avLst/>
            </a:prstGeom>
          </p:spPr>
        </p:pic>
        <p:sp>
          <p:nvSpPr>
            <p:cNvPr id="14" name="Rechteck 13"/>
            <p:cNvSpPr/>
            <p:nvPr/>
          </p:nvSpPr>
          <p:spPr>
            <a:xfrm>
              <a:off x="685800" y="5105400"/>
              <a:ext cx="2203925" cy="265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latin typeface="Arial"/>
              </a:endParaRPr>
            </a:p>
          </p:txBody>
        </p:sp>
      </p:grpSp>
      <p:graphicFrame>
        <p:nvGraphicFramePr>
          <p:cNvPr id="16" name="Object 2"/>
          <p:cNvGraphicFramePr>
            <a:graphicFrameLocks noChangeAspect="1"/>
          </p:cNvGraphicFramePr>
          <p:nvPr/>
        </p:nvGraphicFramePr>
        <p:xfrm>
          <a:off x="2226551" y="3259694"/>
          <a:ext cx="2157412" cy="314325"/>
        </p:xfrm>
        <a:graphic>
          <a:graphicData uri="http://schemas.openxmlformats.org/presentationml/2006/ole">
            <mc:AlternateContent xmlns:mc="http://schemas.openxmlformats.org/markup-compatibility/2006">
              <mc:Choice xmlns:v="urn:schemas-microsoft-com:vml" Requires="v">
                <p:oleObj spid="_x0000_s7208" name="Formel" r:id="rId11" imgW="1308100" imgH="203200" progId="Equation.3">
                  <p:embed/>
                </p:oleObj>
              </mc:Choice>
              <mc:Fallback>
                <p:oleObj name="Formel" r:id="rId11" imgW="13081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6551" y="3259694"/>
                        <a:ext cx="215741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aphicFrame>
        <p:nvGraphicFramePr>
          <p:cNvPr id="17" name="Object 2"/>
          <p:cNvGraphicFramePr>
            <a:graphicFrameLocks noChangeAspect="1"/>
          </p:cNvGraphicFramePr>
          <p:nvPr/>
        </p:nvGraphicFramePr>
        <p:xfrm>
          <a:off x="2220201" y="3716894"/>
          <a:ext cx="2157412" cy="333375"/>
        </p:xfrm>
        <a:graphic>
          <a:graphicData uri="http://schemas.openxmlformats.org/presentationml/2006/ole">
            <mc:AlternateContent xmlns:mc="http://schemas.openxmlformats.org/markup-compatibility/2006">
              <mc:Choice xmlns:v="urn:schemas-microsoft-com:vml" Requires="v">
                <p:oleObj spid="_x0000_s7209" name="Formel" r:id="rId13" imgW="1308100" imgH="215900" progId="Equation.3">
                  <p:embed/>
                </p:oleObj>
              </mc:Choice>
              <mc:Fallback>
                <p:oleObj name="Formel" r:id="rId13" imgW="1308100" imgH="2159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201" y="3716894"/>
                        <a:ext cx="21574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sp>
        <p:nvSpPr>
          <p:cNvPr id="19" name="Textfeld 18"/>
          <p:cNvSpPr txBox="1"/>
          <p:nvPr/>
        </p:nvSpPr>
        <p:spPr>
          <a:xfrm>
            <a:off x="1940637" y="5269468"/>
            <a:ext cx="3339376" cy="369332"/>
          </a:xfrm>
          <a:prstGeom prst="rect">
            <a:avLst/>
          </a:prstGeom>
          <a:noFill/>
        </p:spPr>
        <p:txBody>
          <a:bodyPr wrap="none" rtlCol="0">
            <a:spAutoFit/>
          </a:bodyPr>
          <a:lstStyle/>
          <a:p>
            <a:r>
              <a:rPr lang="de-DE" i="1" dirty="0">
                <a:solidFill>
                  <a:srgbClr val="000000"/>
                </a:solidFill>
                <a:latin typeface="Arial"/>
              </a:rPr>
              <a:t>E</a:t>
            </a:r>
            <a:r>
              <a:rPr lang="de-DE" i="1" baseline="-25000" dirty="0">
                <a:solidFill>
                  <a:srgbClr val="000000"/>
                </a:solidFill>
                <a:latin typeface="Arial"/>
              </a:rPr>
              <a:t>x</a:t>
            </a:r>
            <a:r>
              <a:rPr lang="de-DE" i="1" dirty="0">
                <a:solidFill>
                  <a:srgbClr val="000000"/>
                </a:solidFill>
                <a:latin typeface="Arial"/>
              </a:rPr>
              <a:t> </a:t>
            </a:r>
            <a:r>
              <a:rPr lang="de-DE" dirty="0">
                <a:solidFill>
                  <a:srgbClr val="000000"/>
                </a:solidFill>
                <a:latin typeface="Arial"/>
              </a:rPr>
              <a:t>und </a:t>
            </a:r>
            <a:r>
              <a:rPr lang="de-DE" i="1" dirty="0" err="1">
                <a:solidFill>
                  <a:srgbClr val="000000"/>
                </a:solidFill>
                <a:latin typeface="Arial"/>
              </a:rPr>
              <a:t>E</a:t>
            </a:r>
            <a:r>
              <a:rPr lang="de-DE" i="1" baseline="-25000" dirty="0" err="1">
                <a:solidFill>
                  <a:srgbClr val="000000"/>
                </a:solidFill>
                <a:latin typeface="Arial"/>
              </a:rPr>
              <a:t>y</a:t>
            </a:r>
            <a:r>
              <a:rPr lang="de-DE" dirty="0">
                <a:solidFill>
                  <a:srgbClr val="000000"/>
                </a:solidFill>
                <a:latin typeface="Arial"/>
              </a:rPr>
              <a:t> schwingen in Phase.</a:t>
            </a:r>
          </a:p>
        </p:txBody>
      </p:sp>
      <p:sp>
        <p:nvSpPr>
          <p:cNvPr id="18" name="Foliennummernplatzhalter 1"/>
          <p:cNvSpPr txBox="1">
            <a:spLocks/>
          </p:cNvSpPr>
          <p:nvPr/>
        </p:nvSpPr>
        <p:spPr>
          <a:xfrm>
            <a:off x="8470900" y="-25400"/>
            <a:ext cx="2133600" cy="365125"/>
          </a:xfrm>
          <a:prstGeom prst="rect">
            <a:avLst/>
          </a:prstGeom>
        </p:spPr>
        <p:txBody>
          <a:bodyPr vert="horz" lIns="91440" tIns="45720" rIns="91440" bIns="45720" rtlCol="0" anchor="ctr"/>
          <a:lstStyle/>
          <a:p>
            <a:pPr algn="r">
              <a:defRPr/>
            </a:pPr>
            <a:fld id="{602A67A0-FED0-7843-907F-9861B5FE3323}" type="slidenum">
              <a:rPr lang="de-DE">
                <a:solidFill>
                  <a:srgbClr val="00C340"/>
                </a:solidFill>
                <a:latin typeface="Calibri"/>
                <a:cs typeface="Calibri"/>
              </a:rPr>
              <a:pPr algn="r">
                <a:defRPr/>
              </a:pPr>
              <a:t>1</a:t>
            </a:fld>
            <a:endParaRPr lang="de-DE" dirty="0">
              <a:solidFill>
                <a:srgbClr val="00C340"/>
              </a:solidFill>
              <a:latin typeface="Calibri"/>
              <a:cs typeface="Calibri"/>
            </a:endParaRPr>
          </a:p>
        </p:txBody>
      </p:sp>
      <p:sp>
        <p:nvSpPr>
          <p:cNvPr id="8" name="Foliennummernplatzhalter 7"/>
          <p:cNvSpPr>
            <a:spLocks noGrp="1"/>
          </p:cNvSpPr>
          <p:nvPr>
            <p:ph type="sldNum" sz="quarter" idx="12"/>
          </p:nvPr>
        </p:nvSpPr>
        <p:spPr/>
        <p:txBody>
          <a:bodyPr/>
          <a:lstStyle/>
          <a:p>
            <a:pPr>
              <a:defRPr/>
            </a:pPr>
            <a:fld id="{9865A8D3-AAFC-45F3-B33E-4EF62CD356EC}" type="slidenum">
              <a:rPr lang="de-DE" smtClean="0">
                <a:solidFill>
                  <a:srgbClr val="000000"/>
                </a:solidFill>
                <a:latin typeface="Arial"/>
              </a:rPr>
              <a:pPr>
                <a:defRPr/>
              </a:pPr>
              <a:t>1</a:t>
            </a:fld>
            <a:endParaRPr lang="de-DE">
              <a:solidFill>
                <a:srgbClr val="000000"/>
              </a:solidFill>
              <a:latin typeface="Arial"/>
            </a:endParaRPr>
          </a:p>
        </p:txBody>
      </p:sp>
    </p:spTree>
    <p:extLst>
      <p:ext uri="{BB962C8B-B14F-4D97-AF65-F5344CB8AC3E}">
        <p14:creationId xmlns:p14="http://schemas.microsoft.com/office/powerpoint/2010/main" val="3744149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3"/>
          <p:cNvSpPr txBox="1">
            <a:spLocks noChangeArrowheads="1"/>
          </p:cNvSpPr>
          <p:nvPr/>
        </p:nvSpPr>
        <p:spPr bwMode="auto">
          <a:xfrm>
            <a:off x="3200400" y="0"/>
            <a:ext cx="6400800" cy="400050"/>
          </a:xfrm>
          <a:prstGeom prst="rect">
            <a:avLst/>
          </a:prstGeom>
          <a:noFill/>
          <a:ln w="9525">
            <a:noFill/>
            <a:miter lim="800000"/>
            <a:headEnd/>
            <a:tailEnd/>
          </a:ln>
        </p:spPr>
        <p:txBody>
          <a:bodyPr>
            <a:prstTxWarp prst="textNoShape">
              <a:avLst/>
            </a:prstTxWarp>
            <a:spAutoFit/>
          </a:bodyPr>
          <a:lstStyle/>
          <a:p>
            <a:pPr defTabSz="292100"/>
            <a:r>
              <a:rPr lang="de-DE" sz="2000" u="sng" dirty="0">
                <a:solidFill>
                  <a:srgbClr val="000000"/>
                </a:solidFill>
                <a:latin typeface="Arial"/>
              </a:rPr>
              <a:t>Allgemeine periodische Vorgänge/ </a:t>
            </a:r>
            <a:r>
              <a:rPr lang="de-DE" sz="2000" u="sng" dirty="0" err="1">
                <a:solidFill>
                  <a:srgbClr val="000000"/>
                </a:solidFill>
                <a:latin typeface="Arial"/>
              </a:rPr>
              <a:t>Fourierzerlegung</a:t>
            </a:r>
            <a:endParaRPr lang="de-DE" sz="2000" u="sng" dirty="0">
              <a:solidFill>
                <a:srgbClr val="000000"/>
              </a:solidFill>
              <a:latin typeface="Arial"/>
            </a:endParaRPr>
          </a:p>
        </p:txBody>
      </p:sp>
      <p:sp>
        <p:nvSpPr>
          <p:cNvPr id="71685" name="Textfeld 3"/>
          <p:cNvSpPr txBox="1">
            <a:spLocks noChangeArrowheads="1"/>
          </p:cNvSpPr>
          <p:nvPr/>
        </p:nvSpPr>
        <p:spPr bwMode="auto">
          <a:xfrm>
            <a:off x="1981200" y="485776"/>
            <a:ext cx="8610600" cy="708025"/>
          </a:xfrm>
          <a:prstGeom prst="rect">
            <a:avLst/>
          </a:prstGeom>
          <a:noFill/>
          <a:ln w="9525">
            <a:noFill/>
            <a:miter lim="800000"/>
            <a:headEnd/>
            <a:tailEnd/>
          </a:ln>
        </p:spPr>
        <p:txBody>
          <a:bodyPr>
            <a:prstTxWarp prst="textNoShape">
              <a:avLst/>
            </a:prstTxWarp>
            <a:spAutoFit/>
          </a:bodyPr>
          <a:lstStyle/>
          <a:p>
            <a:r>
              <a:rPr lang="de-DE" sz="2000" dirty="0">
                <a:solidFill>
                  <a:srgbClr val="000000"/>
                </a:solidFill>
                <a:latin typeface="Arial"/>
              </a:rPr>
              <a:t>Eine periodische Funktion </a:t>
            </a:r>
            <a:r>
              <a:rPr lang="de-DE" sz="2000" i="1" dirty="0" err="1">
                <a:solidFill>
                  <a:srgbClr val="000000"/>
                </a:solidFill>
                <a:latin typeface="Arial"/>
              </a:rPr>
              <a:t>f(t</a:t>
            </a:r>
            <a:r>
              <a:rPr lang="de-DE" sz="2000" i="1" dirty="0">
                <a:solidFill>
                  <a:srgbClr val="000000"/>
                </a:solidFill>
                <a:latin typeface="Arial"/>
              </a:rPr>
              <a:t>)</a:t>
            </a:r>
            <a:r>
              <a:rPr lang="de-DE" sz="2000" dirty="0">
                <a:solidFill>
                  <a:srgbClr val="000000"/>
                </a:solidFill>
                <a:latin typeface="Arial"/>
              </a:rPr>
              <a:t> mit </a:t>
            </a:r>
            <a:r>
              <a:rPr lang="de-DE" sz="2000" i="1" dirty="0" err="1">
                <a:solidFill>
                  <a:srgbClr val="000000"/>
                </a:solidFill>
                <a:latin typeface="Arial"/>
              </a:rPr>
              <a:t>f(t+T)=f(t</a:t>
            </a:r>
            <a:r>
              <a:rPr lang="de-DE" sz="2000" i="1" dirty="0">
                <a:solidFill>
                  <a:srgbClr val="000000"/>
                </a:solidFill>
                <a:latin typeface="Arial"/>
              </a:rPr>
              <a:t>)</a:t>
            </a:r>
            <a:r>
              <a:rPr lang="de-DE" sz="2000" dirty="0">
                <a:solidFill>
                  <a:srgbClr val="000000"/>
                </a:solidFill>
                <a:latin typeface="Arial"/>
              </a:rPr>
              <a:t> kann zerlegt werden in eine Summe aus </a:t>
            </a:r>
            <a:r>
              <a:rPr lang="de-DE" sz="2000" dirty="0" err="1">
                <a:solidFill>
                  <a:srgbClr val="000000"/>
                </a:solidFill>
                <a:latin typeface="Arial"/>
              </a:rPr>
              <a:t>sin</a:t>
            </a:r>
            <a:r>
              <a:rPr lang="de-DE" sz="2000" dirty="0">
                <a:solidFill>
                  <a:srgbClr val="000000"/>
                </a:solidFill>
                <a:latin typeface="Arial"/>
              </a:rPr>
              <a:t> und </a:t>
            </a:r>
            <a:r>
              <a:rPr lang="de-DE" sz="2000" dirty="0" err="1">
                <a:solidFill>
                  <a:srgbClr val="000000"/>
                </a:solidFill>
                <a:latin typeface="Arial"/>
              </a:rPr>
              <a:t>cos</a:t>
            </a:r>
            <a:r>
              <a:rPr lang="de-DE" sz="2000" dirty="0">
                <a:solidFill>
                  <a:srgbClr val="000000"/>
                </a:solidFill>
                <a:latin typeface="Arial"/>
              </a:rPr>
              <a:t> Funktionen:</a:t>
            </a:r>
            <a:endParaRPr lang="de-DE" sz="2000" i="1" dirty="0">
              <a:solidFill>
                <a:srgbClr val="000000"/>
              </a:solidFill>
              <a:latin typeface="Arial"/>
            </a:endParaRPr>
          </a:p>
        </p:txBody>
      </p:sp>
      <p:graphicFrame>
        <p:nvGraphicFramePr>
          <p:cNvPr id="5" name="Object 3"/>
          <p:cNvGraphicFramePr>
            <a:graphicFrameLocks noChangeAspect="1"/>
          </p:cNvGraphicFramePr>
          <p:nvPr>
            <p:extLst/>
          </p:nvPr>
        </p:nvGraphicFramePr>
        <p:xfrm>
          <a:off x="8853489" y="1524000"/>
          <a:ext cx="923925" cy="717550"/>
        </p:xfrm>
        <a:graphic>
          <a:graphicData uri="http://schemas.openxmlformats.org/presentationml/2006/ole">
            <mc:AlternateContent xmlns:mc="http://schemas.openxmlformats.org/markup-compatibility/2006">
              <mc:Choice xmlns:v="urn:schemas-microsoft-com:vml" Requires="v">
                <p:oleObj spid="_x0000_s1068" name="Formel" r:id="rId4" imgW="507960" imgH="393480" progId="Equation.3">
                  <p:embed/>
                </p:oleObj>
              </mc:Choice>
              <mc:Fallback>
                <p:oleObj name="Formel" r:id="rId4" imgW="507960" imgH="393480" progId="Equation.3">
                  <p:embed/>
                  <p:pic>
                    <p:nvPicPr>
                      <p:cNvPr id="0" name=""/>
                      <p:cNvPicPr>
                        <a:picLocks noChangeAspect="1" noChangeArrowheads="1"/>
                      </p:cNvPicPr>
                      <p:nvPr/>
                    </p:nvPicPr>
                    <p:blipFill>
                      <a:blip r:embed="rId5"/>
                      <a:srcRect/>
                      <a:stretch>
                        <a:fillRect/>
                      </a:stretch>
                    </p:blipFill>
                    <p:spPr bwMode="auto">
                      <a:xfrm>
                        <a:off x="8853489" y="1524000"/>
                        <a:ext cx="923925" cy="717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uppierung 35"/>
          <p:cNvGrpSpPr/>
          <p:nvPr/>
        </p:nvGrpSpPr>
        <p:grpSpPr>
          <a:xfrm>
            <a:off x="2998788" y="1498600"/>
            <a:ext cx="5099050" cy="1238310"/>
            <a:chOff x="1474788" y="1498600"/>
            <a:chExt cx="5099050" cy="1238310"/>
          </a:xfrm>
        </p:grpSpPr>
        <p:graphicFrame>
          <p:nvGraphicFramePr>
            <p:cNvPr id="84994" name="Object 2"/>
            <p:cNvGraphicFramePr>
              <a:graphicFrameLocks noChangeAspect="1"/>
            </p:cNvGraphicFramePr>
            <p:nvPr>
              <p:extLst/>
            </p:nvPr>
          </p:nvGraphicFramePr>
          <p:xfrm>
            <a:off x="1474788" y="1498600"/>
            <a:ext cx="5099050" cy="787400"/>
          </p:xfrm>
          <a:graphic>
            <a:graphicData uri="http://schemas.openxmlformats.org/presentationml/2006/ole">
              <mc:AlternateContent xmlns:mc="http://schemas.openxmlformats.org/markup-compatibility/2006">
                <mc:Choice xmlns:v="urn:schemas-microsoft-com:vml" Requires="v">
                  <p:oleObj spid="_x0000_s1069" name="Formel" r:id="rId6" imgW="2806560" imgH="431640" progId="Equation.3">
                    <p:embed/>
                  </p:oleObj>
                </mc:Choice>
                <mc:Fallback>
                  <p:oleObj name="Formel" r:id="rId6" imgW="2806560" imgH="431640" progId="Equation.3">
                    <p:embed/>
                    <p:pic>
                      <p:nvPicPr>
                        <p:cNvPr id="0" name=""/>
                        <p:cNvPicPr>
                          <a:picLocks noChangeAspect="1" noChangeArrowheads="1"/>
                        </p:cNvPicPr>
                        <p:nvPr/>
                      </p:nvPicPr>
                      <p:blipFill>
                        <a:blip r:embed="rId7"/>
                        <a:srcRect/>
                        <a:stretch>
                          <a:fillRect/>
                        </a:stretch>
                      </p:blipFill>
                      <p:spPr bwMode="auto">
                        <a:xfrm>
                          <a:off x="1474788" y="1498600"/>
                          <a:ext cx="5099050" cy="787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feld 3"/>
            <p:cNvSpPr txBox="1">
              <a:spLocks noChangeArrowheads="1"/>
            </p:cNvSpPr>
            <p:nvPr/>
          </p:nvSpPr>
          <p:spPr bwMode="auto">
            <a:xfrm>
              <a:off x="3733800" y="2336800"/>
              <a:ext cx="1905000" cy="400110"/>
            </a:xfrm>
            <a:prstGeom prst="rect">
              <a:avLst/>
            </a:prstGeom>
            <a:noFill/>
            <a:ln w="9525">
              <a:noFill/>
              <a:miter lim="800000"/>
              <a:headEnd/>
              <a:tailEnd/>
            </a:ln>
          </p:spPr>
          <p:txBody>
            <a:bodyPr wrap="square">
              <a:prstTxWarp prst="textNoShape">
                <a:avLst/>
              </a:prstTxWarp>
              <a:spAutoFit/>
            </a:bodyPr>
            <a:lstStyle/>
            <a:p>
              <a:r>
                <a:rPr lang="de-DE" sz="2000" dirty="0">
                  <a:solidFill>
                    <a:srgbClr val="000000"/>
                  </a:solidFill>
                  <a:latin typeface="Arial"/>
                </a:rPr>
                <a:t>„</a:t>
              </a:r>
              <a:r>
                <a:rPr lang="de-DE" sz="2000" dirty="0" err="1">
                  <a:solidFill>
                    <a:srgbClr val="000000"/>
                  </a:solidFill>
                  <a:latin typeface="Arial"/>
                </a:rPr>
                <a:t>Fourier</a:t>
              </a:r>
              <a:r>
                <a:rPr lang="de-DE" sz="2000" dirty="0">
                  <a:solidFill>
                    <a:srgbClr val="000000"/>
                  </a:solidFill>
                  <a:latin typeface="Arial"/>
                </a:rPr>
                <a:t> Reihe“</a:t>
              </a:r>
              <a:endParaRPr lang="de-DE" sz="2000" i="1" dirty="0">
                <a:solidFill>
                  <a:srgbClr val="000000"/>
                </a:solidFill>
                <a:latin typeface="Arial"/>
              </a:endParaRPr>
            </a:p>
          </p:txBody>
        </p:sp>
      </p:grpSp>
      <p:graphicFrame>
        <p:nvGraphicFramePr>
          <p:cNvPr id="7" name="Object 2"/>
          <p:cNvGraphicFramePr>
            <a:graphicFrameLocks noChangeAspect="1"/>
          </p:cNvGraphicFramePr>
          <p:nvPr>
            <p:extLst/>
          </p:nvPr>
        </p:nvGraphicFramePr>
        <p:xfrm>
          <a:off x="2347914" y="2849564"/>
          <a:ext cx="3252787" cy="879475"/>
        </p:xfrm>
        <a:graphic>
          <a:graphicData uri="http://schemas.openxmlformats.org/presentationml/2006/ole">
            <mc:AlternateContent xmlns:mc="http://schemas.openxmlformats.org/markup-compatibility/2006">
              <mc:Choice xmlns:v="urn:schemas-microsoft-com:vml" Requires="v">
                <p:oleObj spid="_x0000_s1070" name="Formel" r:id="rId8" imgW="1790640" imgH="482400" progId="Equation.3">
                  <p:embed/>
                </p:oleObj>
              </mc:Choice>
              <mc:Fallback>
                <p:oleObj name="Formel" r:id="rId8" imgW="1790640" imgH="482400" progId="Equation.3">
                  <p:embed/>
                  <p:pic>
                    <p:nvPicPr>
                      <p:cNvPr id="0" name=""/>
                      <p:cNvPicPr>
                        <a:picLocks noChangeAspect="1" noChangeArrowheads="1"/>
                      </p:cNvPicPr>
                      <p:nvPr/>
                    </p:nvPicPr>
                    <p:blipFill>
                      <a:blip r:embed="rId9"/>
                      <a:srcRect/>
                      <a:stretch>
                        <a:fillRect/>
                      </a:stretch>
                    </p:blipFill>
                    <p:spPr bwMode="auto">
                      <a:xfrm>
                        <a:off x="2347914" y="2849564"/>
                        <a:ext cx="32527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nvPr>
        </p:nvGraphicFramePr>
        <p:xfrm>
          <a:off x="6691314" y="2849564"/>
          <a:ext cx="3182937" cy="879475"/>
        </p:xfrm>
        <a:graphic>
          <a:graphicData uri="http://schemas.openxmlformats.org/presentationml/2006/ole">
            <mc:AlternateContent xmlns:mc="http://schemas.openxmlformats.org/markup-compatibility/2006">
              <mc:Choice xmlns:v="urn:schemas-microsoft-com:vml" Requires="v">
                <p:oleObj spid="_x0000_s1071" name="Formel" r:id="rId10" imgW="1752480" imgH="482400" progId="Equation.3">
                  <p:embed/>
                </p:oleObj>
              </mc:Choice>
              <mc:Fallback>
                <p:oleObj name="Formel" r:id="rId10" imgW="1752480" imgH="482400" progId="Equation.3">
                  <p:embed/>
                  <p:pic>
                    <p:nvPicPr>
                      <p:cNvPr id="0" name=""/>
                      <p:cNvPicPr>
                        <a:picLocks noChangeAspect="1" noChangeArrowheads="1"/>
                      </p:cNvPicPr>
                      <p:nvPr/>
                    </p:nvPicPr>
                    <p:blipFill>
                      <a:blip r:embed="rId11"/>
                      <a:srcRect/>
                      <a:stretch>
                        <a:fillRect/>
                      </a:stretch>
                    </p:blipFill>
                    <p:spPr bwMode="auto">
                      <a:xfrm>
                        <a:off x="6691314" y="2849564"/>
                        <a:ext cx="318293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 name="Group 8"/>
          <p:cNvGrpSpPr>
            <a:grpSpLocks/>
          </p:cNvGrpSpPr>
          <p:nvPr/>
        </p:nvGrpSpPr>
        <p:grpSpPr bwMode="auto">
          <a:xfrm>
            <a:off x="3705225" y="4792681"/>
            <a:ext cx="4050022" cy="1378085"/>
            <a:chOff x="576" y="2112"/>
            <a:chExt cx="3600" cy="965"/>
          </a:xfrm>
        </p:grpSpPr>
        <p:sp>
          <p:nvSpPr>
            <p:cNvPr id="13" name="Freeform 6"/>
            <p:cNvSpPr>
              <a:spLocks/>
            </p:cNvSpPr>
            <p:nvPr/>
          </p:nvSpPr>
          <p:spPr bwMode="auto">
            <a:xfrm>
              <a:off x="576" y="2112"/>
              <a:ext cx="2884" cy="965"/>
            </a:xfrm>
            <a:custGeom>
              <a:avLst/>
              <a:gdLst>
                <a:gd name="T0" fmla="*/ 0 w 2884"/>
                <a:gd name="T1" fmla="*/ 481 h 965"/>
                <a:gd name="T2" fmla="*/ 720 w 2884"/>
                <a:gd name="T3" fmla="*/ 1 h 965"/>
                <a:gd name="T4" fmla="*/ 1440 w 2884"/>
                <a:gd name="T5" fmla="*/ 481 h 965"/>
                <a:gd name="T6" fmla="*/ 2160 w 2884"/>
                <a:gd name="T7" fmla="*/ 965 h 965"/>
                <a:gd name="T8" fmla="*/ 2884 w 2884"/>
                <a:gd name="T9" fmla="*/ 485 h 965"/>
                <a:gd name="T10" fmla="*/ 0 60000 65536"/>
                <a:gd name="T11" fmla="*/ 0 60000 65536"/>
                <a:gd name="T12" fmla="*/ 0 60000 65536"/>
                <a:gd name="T13" fmla="*/ 0 60000 65536"/>
                <a:gd name="T14" fmla="*/ 0 60000 65536"/>
                <a:gd name="T15" fmla="*/ 0 w 2884"/>
                <a:gd name="T16" fmla="*/ 0 h 965"/>
                <a:gd name="T17" fmla="*/ 2884 w 2884"/>
                <a:gd name="T18" fmla="*/ 965 h 965"/>
              </a:gdLst>
              <a:ahLst/>
              <a:cxnLst>
                <a:cxn ang="T10">
                  <a:pos x="T0" y="T1"/>
                </a:cxn>
                <a:cxn ang="T11">
                  <a:pos x="T2" y="T3"/>
                </a:cxn>
                <a:cxn ang="T12">
                  <a:pos x="T4" y="T5"/>
                </a:cxn>
                <a:cxn ang="T13">
                  <a:pos x="T6" y="T7"/>
                </a:cxn>
                <a:cxn ang="T14">
                  <a:pos x="T8" y="T9"/>
                </a:cxn>
              </a:cxnLst>
              <a:rect l="T15" t="T16" r="T17" b="T18"/>
              <a:pathLst>
                <a:path w="2884" h="965">
                  <a:moveTo>
                    <a:pt x="0" y="481"/>
                  </a:moveTo>
                  <a:cubicBezTo>
                    <a:pt x="45" y="433"/>
                    <a:pt x="363" y="0"/>
                    <a:pt x="720" y="1"/>
                  </a:cubicBezTo>
                  <a:cubicBezTo>
                    <a:pt x="1100" y="0"/>
                    <a:pt x="1376" y="425"/>
                    <a:pt x="1440" y="481"/>
                  </a:cubicBezTo>
                  <a:cubicBezTo>
                    <a:pt x="1504" y="537"/>
                    <a:pt x="1768" y="962"/>
                    <a:pt x="2160" y="965"/>
                  </a:cubicBezTo>
                  <a:cubicBezTo>
                    <a:pt x="2533" y="962"/>
                    <a:pt x="2765" y="611"/>
                    <a:pt x="2884" y="485"/>
                  </a:cubicBezTo>
                </a:path>
              </a:pathLst>
            </a:custGeom>
            <a:noFill/>
            <a:ln w="9525">
              <a:solidFill>
                <a:srgbClr val="0000FF"/>
              </a:solidFill>
              <a:round/>
              <a:headEnd/>
              <a:tailEnd/>
            </a:ln>
          </p:spPr>
          <p:txBody>
            <a:bodyPr anchor="ctr">
              <a:prstTxWarp prst="textNoShape">
                <a:avLst/>
              </a:prstTxWarp>
            </a:bodyPr>
            <a:lstStyle/>
            <a:p>
              <a:endParaRPr lang="de-DE">
                <a:solidFill>
                  <a:srgbClr val="000000"/>
                </a:solidFill>
                <a:latin typeface="Arial"/>
              </a:endParaRPr>
            </a:p>
          </p:txBody>
        </p:sp>
        <p:sp>
          <p:nvSpPr>
            <p:cNvPr id="14" name="Freeform 7"/>
            <p:cNvSpPr>
              <a:spLocks/>
            </p:cNvSpPr>
            <p:nvPr/>
          </p:nvSpPr>
          <p:spPr bwMode="auto">
            <a:xfrm>
              <a:off x="3456" y="2113"/>
              <a:ext cx="720" cy="481"/>
            </a:xfrm>
            <a:custGeom>
              <a:avLst/>
              <a:gdLst>
                <a:gd name="T0" fmla="*/ 0 w 720"/>
                <a:gd name="T1" fmla="*/ 481 h 481"/>
                <a:gd name="T2" fmla="*/ 720 w 720"/>
                <a:gd name="T3" fmla="*/ 1 h 481"/>
                <a:gd name="T4" fmla="*/ 0 60000 65536"/>
                <a:gd name="T5" fmla="*/ 0 60000 65536"/>
                <a:gd name="T6" fmla="*/ 0 w 720"/>
                <a:gd name="T7" fmla="*/ 0 h 481"/>
                <a:gd name="T8" fmla="*/ 720 w 720"/>
                <a:gd name="T9" fmla="*/ 481 h 481"/>
              </a:gdLst>
              <a:ahLst/>
              <a:cxnLst>
                <a:cxn ang="T4">
                  <a:pos x="T0" y="T1"/>
                </a:cxn>
                <a:cxn ang="T5">
                  <a:pos x="T2" y="T3"/>
                </a:cxn>
              </a:cxnLst>
              <a:rect l="T6" t="T7" r="T8" b="T9"/>
              <a:pathLst>
                <a:path w="720" h="481">
                  <a:moveTo>
                    <a:pt x="0" y="481"/>
                  </a:moveTo>
                  <a:cubicBezTo>
                    <a:pt x="45" y="433"/>
                    <a:pt x="363" y="0"/>
                    <a:pt x="720" y="1"/>
                  </a:cubicBezTo>
                </a:path>
              </a:pathLst>
            </a:custGeom>
            <a:noFill/>
            <a:ln w="9525">
              <a:solidFill>
                <a:srgbClr val="0000FF"/>
              </a:solidFill>
              <a:round/>
              <a:headEnd/>
              <a:tailEnd/>
            </a:ln>
          </p:spPr>
          <p:txBody>
            <a:bodyPr anchor="ctr">
              <a:prstTxWarp prst="textNoShape">
                <a:avLst/>
              </a:prstTxWarp>
            </a:bodyPr>
            <a:lstStyle/>
            <a:p>
              <a:endParaRPr lang="de-DE">
                <a:solidFill>
                  <a:srgbClr val="000000"/>
                </a:solidFill>
                <a:latin typeface="Arial"/>
              </a:endParaRPr>
            </a:p>
          </p:txBody>
        </p:sp>
      </p:grpSp>
      <p:grpSp>
        <p:nvGrpSpPr>
          <p:cNvPr id="4" name="Gruppierung 14"/>
          <p:cNvGrpSpPr/>
          <p:nvPr/>
        </p:nvGrpSpPr>
        <p:grpSpPr>
          <a:xfrm>
            <a:off x="4502210" y="4792680"/>
            <a:ext cx="4440701" cy="1378085"/>
            <a:chOff x="2430072" y="609600"/>
            <a:chExt cx="2925638" cy="1524000"/>
          </a:xfrm>
        </p:grpSpPr>
        <p:grpSp>
          <p:nvGrpSpPr>
            <p:cNvPr id="10" name="Group 8"/>
            <p:cNvGrpSpPr>
              <a:grpSpLocks/>
            </p:cNvGrpSpPr>
            <p:nvPr/>
          </p:nvGrpSpPr>
          <p:grpSpPr bwMode="auto">
            <a:xfrm>
              <a:off x="2430072" y="609600"/>
              <a:ext cx="2668250" cy="1524000"/>
              <a:chOff x="576" y="2112"/>
              <a:chExt cx="3600" cy="965"/>
            </a:xfrm>
          </p:grpSpPr>
          <p:sp>
            <p:nvSpPr>
              <p:cNvPr id="18" name="Freeform 6"/>
              <p:cNvSpPr>
                <a:spLocks/>
              </p:cNvSpPr>
              <p:nvPr/>
            </p:nvSpPr>
            <p:spPr bwMode="auto">
              <a:xfrm>
                <a:off x="576" y="2112"/>
                <a:ext cx="2884" cy="965"/>
              </a:xfrm>
              <a:custGeom>
                <a:avLst/>
                <a:gdLst>
                  <a:gd name="T0" fmla="*/ 0 w 2884"/>
                  <a:gd name="T1" fmla="*/ 481 h 965"/>
                  <a:gd name="T2" fmla="*/ 720 w 2884"/>
                  <a:gd name="T3" fmla="*/ 1 h 965"/>
                  <a:gd name="T4" fmla="*/ 1440 w 2884"/>
                  <a:gd name="T5" fmla="*/ 481 h 965"/>
                  <a:gd name="T6" fmla="*/ 2160 w 2884"/>
                  <a:gd name="T7" fmla="*/ 965 h 965"/>
                  <a:gd name="T8" fmla="*/ 2884 w 2884"/>
                  <a:gd name="T9" fmla="*/ 485 h 965"/>
                  <a:gd name="T10" fmla="*/ 0 60000 65536"/>
                  <a:gd name="T11" fmla="*/ 0 60000 65536"/>
                  <a:gd name="T12" fmla="*/ 0 60000 65536"/>
                  <a:gd name="T13" fmla="*/ 0 60000 65536"/>
                  <a:gd name="T14" fmla="*/ 0 60000 65536"/>
                  <a:gd name="T15" fmla="*/ 0 w 2884"/>
                  <a:gd name="T16" fmla="*/ 0 h 965"/>
                  <a:gd name="T17" fmla="*/ 2884 w 2884"/>
                  <a:gd name="T18" fmla="*/ 965 h 965"/>
                </a:gdLst>
                <a:ahLst/>
                <a:cxnLst>
                  <a:cxn ang="T10">
                    <a:pos x="T0" y="T1"/>
                  </a:cxn>
                  <a:cxn ang="T11">
                    <a:pos x="T2" y="T3"/>
                  </a:cxn>
                  <a:cxn ang="T12">
                    <a:pos x="T4" y="T5"/>
                  </a:cxn>
                  <a:cxn ang="T13">
                    <a:pos x="T6" y="T7"/>
                  </a:cxn>
                  <a:cxn ang="T14">
                    <a:pos x="T8" y="T9"/>
                  </a:cxn>
                </a:cxnLst>
                <a:rect l="T15" t="T16" r="T17" b="T18"/>
                <a:pathLst>
                  <a:path w="2884" h="965">
                    <a:moveTo>
                      <a:pt x="0" y="481"/>
                    </a:moveTo>
                    <a:cubicBezTo>
                      <a:pt x="45" y="433"/>
                      <a:pt x="363" y="0"/>
                      <a:pt x="720" y="1"/>
                    </a:cubicBezTo>
                    <a:cubicBezTo>
                      <a:pt x="1100" y="0"/>
                      <a:pt x="1376" y="425"/>
                      <a:pt x="1440" y="481"/>
                    </a:cubicBezTo>
                    <a:cubicBezTo>
                      <a:pt x="1504" y="537"/>
                      <a:pt x="1768" y="962"/>
                      <a:pt x="2160" y="965"/>
                    </a:cubicBezTo>
                    <a:cubicBezTo>
                      <a:pt x="2533" y="962"/>
                      <a:pt x="2765" y="611"/>
                      <a:pt x="2884" y="485"/>
                    </a:cubicBezTo>
                  </a:path>
                </a:pathLst>
              </a:custGeom>
              <a:noFill/>
              <a:ln w="9525">
                <a:solidFill>
                  <a:srgbClr val="FF0000"/>
                </a:solidFill>
                <a:round/>
                <a:headEnd/>
                <a:tailEnd/>
              </a:ln>
            </p:spPr>
            <p:txBody>
              <a:bodyPr anchor="ctr">
                <a:prstTxWarp prst="textNoShape">
                  <a:avLst/>
                </a:prstTxWarp>
              </a:bodyPr>
              <a:lstStyle/>
              <a:p>
                <a:endParaRPr lang="de-DE">
                  <a:solidFill>
                    <a:srgbClr val="000000"/>
                  </a:solidFill>
                  <a:latin typeface="Arial"/>
                </a:endParaRPr>
              </a:p>
            </p:txBody>
          </p:sp>
          <p:sp>
            <p:nvSpPr>
              <p:cNvPr id="19" name="Freeform 7"/>
              <p:cNvSpPr>
                <a:spLocks/>
              </p:cNvSpPr>
              <p:nvPr/>
            </p:nvSpPr>
            <p:spPr bwMode="auto">
              <a:xfrm>
                <a:off x="3456" y="2113"/>
                <a:ext cx="720" cy="481"/>
              </a:xfrm>
              <a:custGeom>
                <a:avLst/>
                <a:gdLst>
                  <a:gd name="T0" fmla="*/ 0 w 720"/>
                  <a:gd name="T1" fmla="*/ 481 h 481"/>
                  <a:gd name="T2" fmla="*/ 720 w 720"/>
                  <a:gd name="T3" fmla="*/ 1 h 481"/>
                  <a:gd name="T4" fmla="*/ 0 60000 65536"/>
                  <a:gd name="T5" fmla="*/ 0 60000 65536"/>
                  <a:gd name="T6" fmla="*/ 0 w 720"/>
                  <a:gd name="T7" fmla="*/ 0 h 481"/>
                  <a:gd name="T8" fmla="*/ 720 w 720"/>
                  <a:gd name="T9" fmla="*/ 481 h 481"/>
                </a:gdLst>
                <a:ahLst/>
                <a:cxnLst>
                  <a:cxn ang="T4">
                    <a:pos x="T0" y="T1"/>
                  </a:cxn>
                  <a:cxn ang="T5">
                    <a:pos x="T2" y="T3"/>
                  </a:cxn>
                </a:cxnLst>
                <a:rect l="T6" t="T7" r="T8" b="T9"/>
                <a:pathLst>
                  <a:path w="720" h="481">
                    <a:moveTo>
                      <a:pt x="0" y="481"/>
                    </a:moveTo>
                    <a:cubicBezTo>
                      <a:pt x="45" y="433"/>
                      <a:pt x="363" y="0"/>
                      <a:pt x="720" y="1"/>
                    </a:cubicBezTo>
                  </a:path>
                </a:pathLst>
              </a:custGeom>
              <a:noFill/>
              <a:ln w="9525">
                <a:solidFill>
                  <a:schemeClr val="tx1"/>
                </a:solidFill>
                <a:round/>
                <a:headEnd/>
                <a:tailEnd/>
              </a:ln>
            </p:spPr>
            <p:txBody>
              <a:bodyPr anchor="ctr">
                <a:prstTxWarp prst="textNoShape">
                  <a:avLst/>
                </a:prstTxWarp>
              </a:bodyPr>
              <a:lstStyle/>
              <a:p>
                <a:endParaRPr lang="de-DE">
                  <a:solidFill>
                    <a:srgbClr val="000000"/>
                  </a:solidFill>
                  <a:latin typeface="Arial"/>
                </a:endParaRPr>
              </a:p>
            </p:txBody>
          </p:sp>
        </p:grpSp>
        <p:sp>
          <p:nvSpPr>
            <p:cNvPr id="17" name="Rechteck 16"/>
            <p:cNvSpPr/>
            <p:nvPr/>
          </p:nvSpPr>
          <p:spPr bwMode="auto">
            <a:xfrm>
              <a:off x="4593710" y="609600"/>
              <a:ext cx="762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pitchFamily="-65" charset="0"/>
                <a:ea typeface="ＭＳ Ｐゴシック" pitchFamily="-65" charset="-128"/>
                <a:cs typeface="ＭＳ Ｐゴシック" pitchFamily="-65" charset="-128"/>
              </a:endParaRPr>
            </a:p>
          </p:txBody>
        </p:sp>
      </p:grpSp>
      <p:grpSp>
        <p:nvGrpSpPr>
          <p:cNvPr id="11" name="Gruppierung 19"/>
          <p:cNvGrpSpPr/>
          <p:nvPr/>
        </p:nvGrpSpPr>
        <p:grpSpPr>
          <a:xfrm>
            <a:off x="2075905" y="4792680"/>
            <a:ext cx="6477000" cy="1379521"/>
            <a:chOff x="1371600" y="609600"/>
            <a:chExt cx="4267200" cy="1525588"/>
          </a:xfrm>
        </p:grpSpPr>
        <p:cxnSp>
          <p:nvCxnSpPr>
            <p:cNvPr id="21" name="Gerade Verbindung 20"/>
            <p:cNvCxnSpPr/>
            <p:nvPr/>
          </p:nvCxnSpPr>
          <p:spPr bwMode="auto">
            <a:xfrm>
              <a:off x="2438400" y="609600"/>
              <a:ext cx="10668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a:off x="3505200" y="2132012"/>
              <a:ext cx="10668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1371600" y="2133600"/>
              <a:ext cx="10668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rot="5400000">
              <a:off x="1676400" y="1371600"/>
              <a:ext cx="1524000" cy="1588"/>
            </a:xfrm>
            <a:prstGeom prst="line">
              <a:avLst/>
            </a:prstGeom>
            <a:solidFill>
              <a:schemeClr val="accent1"/>
            </a:solidFill>
            <a:ln w="19050" cap="flat" cmpd="sng" algn="ctr">
              <a:solidFill>
                <a:schemeClr val="tx1"/>
              </a:solidFill>
              <a:prstDash val="lgDash"/>
              <a:round/>
              <a:headEnd type="none" w="med" len="med"/>
              <a:tailEnd type="none" w="med" len="med"/>
            </a:ln>
            <a:effectLst/>
          </p:spPr>
        </p:cxnSp>
        <p:cxnSp>
          <p:nvCxnSpPr>
            <p:cNvPr id="25" name="Gerade Verbindung 24"/>
            <p:cNvCxnSpPr/>
            <p:nvPr/>
          </p:nvCxnSpPr>
          <p:spPr bwMode="auto">
            <a:xfrm rot="5400000">
              <a:off x="2743994" y="1370806"/>
              <a:ext cx="1524000" cy="1588"/>
            </a:xfrm>
            <a:prstGeom prst="line">
              <a:avLst/>
            </a:prstGeom>
            <a:solidFill>
              <a:schemeClr val="accent1"/>
            </a:solidFill>
            <a:ln w="19050" cap="flat" cmpd="sng" algn="ctr">
              <a:solidFill>
                <a:schemeClr val="tx1"/>
              </a:solidFill>
              <a:prstDash val="lgDash"/>
              <a:round/>
              <a:headEnd type="none" w="med" len="med"/>
              <a:tailEnd type="none" w="med" len="med"/>
            </a:ln>
            <a:effectLst/>
          </p:spPr>
        </p:cxnSp>
        <p:cxnSp>
          <p:nvCxnSpPr>
            <p:cNvPr id="26" name="Gerade Verbindung 25"/>
            <p:cNvCxnSpPr/>
            <p:nvPr/>
          </p:nvCxnSpPr>
          <p:spPr bwMode="auto">
            <a:xfrm rot="5400000">
              <a:off x="3810794" y="1370806"/>
              <a:ext cx="1524000" cy="1588"/>
            </a:xfrm>
            <a:prstGeom prst="line">
              <a:avLst/>
            </a:prstGeom>
            <a:solidFill>
              <a:schemeClr val="accent1"/>
            </a:solidFill>
            <a:ln w="19050" cap="flat" cmpd="sng" algn="ctr">
              <a:solidFill>
                <a:schemeClr val="tx1"/>
              </a:solidFill>
              <a:prstDash val="lgDash"/>
              <a:round/>
              <a:headEnd type="none" w="med" len="med"/>
              <a:tailEnd type="none" w="med" len="med"/>
            </a:ln>
            <a:effectLst/>
          </p:spPr>
        </p:cxnSp>
        <p:cxnSp>
          <p:nvCxnSpPr>
            <p:cNvPr id="27" name="Gerade Verbindung 26"/>
            <p:cNvCxnSpPr/>
            <p:nvPr/>
          </p:nvCxnSpPr>
          <p:spPr bwMode="auto">
            <a:xfrm>
              <a:off x="4572000" y="609600"/>
              <a:ext cx="10668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5" name="Gruppierung 39"/>
          <p:cNvGrpSpPr/>
          <p:nvPr/>
        </p:nvGrpSpPr>
        <p:grpSpPr>
          <a:xfrm>
            <a:off x="4514851" y="4113214"/>
            <a:ext cx="3238500" cy="610561"/>
            <a:chOff x="2990851" y="4113213"/>
            <a:chExt cx="3238500" cy="610561"/>
          </a:xfrm>
        </p:grpSpPr>
        <p:sp>
          <p:nvSpPr>
            <p:cNvPr id="33" name="Geschweifte Klammer rechts 32"/>
            <p:cNvSpPr/>
            <p:nvPr/>
          </p:nvSpPr>
          <p:spPr bwMode="auto">
            <a:xfrm rot="16200000">
              <a:off x="4472292" y="2966716"/>
              <a:ext cx="275617" cy="3238500"/>
            </a:xfrm>
            <a:prstGeom prst="rightBrace">
              <a:avLst>
                <a:gd name="adj1" fmla="val 2461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pitchFamily="-65" charset="0"/>
                <a:ea typeface="ＭＳ Ｐゴシック" pitchFamily="-65" charset="-128"/>
                <a:cs typeface="ＭＳ Ｐゴシック" pitchFamily="-65" charset="-128"/>
              </a:endParaRPr>
            </a:p>
          </p:txBody>
        </p:sp>
        <p:graphicFrame>
          <p:nvGraphicFramePr>
            <p:cNvPr id="34" name="Object 3"/>
            <p:cNvGraphicFramePr>
              <a:graphicFrameLocks noChangeAspect="1"/>
            </p:cNvGraphicFramePr>
            <p:nvPr/>
          </p:nvGraphicFramePr>
          <p:xfrm>
            <a:off x="4495800" y="4113213"/>
            <a:ext cx="231775" cy="231775"/>
          </p:xfrm>
          <a:graphic>
            <a:graphicData uri="http://schemas.openxmlformats.org/presentationml/2006/ole">
              <mc:AlternateContent xmlns:mc="http://schemas.openxmlformats.org/markup-compatibility/2006">
                <mc:Choice xmlns:v="urn:schemas-microsoft-com:vml" Requires="v">
                  <p:oleObj spid="_x0000_s1072" name="Formel" r:id="rId12" imgW="127000" imgH="127000" progId="Equation.3">
                    <p:embed/>
                  </p:oleObj>
                </mc:Choice>
                <mc:Fallback>
                  <p:oleObj name="Formel" r:id="rId12" imgW="127000" imgH="127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113213"/>
                          <a:ext cx="231775"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38" name="Textfeld 3"/>
          <p:cNvSpPr txBox="1">
            <a:spLocks noChangeArrowheads="1"/>
          </p:cNvSpPr>
          <p:nvPr/>
        </p:nvSpPr>
        <p:spPr bwMode="auto">
          <a:xfrm>
            <a:off x="1600200" y="3733800"/>
            <a:ext cx="3429000" cy="400110"/>
          </a:xfrm>
          <a:prstGeom prst="rect">
            <a:avLst/>
          </a:prstGeom>
          <a:noFill/>
          <a:ln w="9525">
            <a:noFill/>
            <a:miter lim="800000"/>
            <a:headEnd/>
            <a:tailEnd/>
          </a:ln>
        </p:spPr>
        <p:txBody>
          <a:bodyPr wrap="square">
            <a:prstTxWarp prst="textNoShape">
              <a:avLst/>
            </a:prstTxWarp>
            <a:spAutoFit/>
          </a:bodyPr>
          <a:lstStyle/>
          <a:p>
            <a:r>
              <a:rPr lang="de-DE" sz="2000" dirty="0">
                <a:solidFill>
                  <a:srgbClr val="000000"/>
                </a:solidFill>
                <a:latin typeface="Arial"/>
              </a:rPr>
              <a:t>Beispiel: Rechteck-Funktion</a:t>
            </a:r>
            <a:endParaRPr lang="de-DE" sz="2000" i="1" dirty="0">
              <a:solidFill>
                <a:srgbClr val="000000"/>
              </a:solidFill>
              <a:latin typeface="Arial"/>
            </a:endParaRPr>
          </a:p>
        </p:txBody>
      </p:sp>
      <p:graphicFrame>
        <p:nvGraphicFramePr>
          <p:cNvPr id="39" name="Object 2"/>
          <p:cNvGraphicFramePr>
            <a:graphicFrameLocks noChangeAspect="1"/>
          </p:cNvGraphicFramePr>
          <p:nvPr>
            <p:extLst/>
          </p:nvPr>
        </p:nvGraphicFramePr>
        <p:xfrm>
          <a:off x="2046288" y="6365875"/>
          <a:ext cx="736600" cy="393700"/>
        </p:xfrm>
        <a:graphic>
          <a:graphicData uri="http://schemas.openxmlformats.org/presentationml/2006/ole">
            <mc:AlternateContent xmlns:mc="http://schemas.openxmlformats.org/markup-compatibility/2006">
              <mc:Choice xmlns:v="urn:schemas-microsoft-com:vml" Requires="v">
                <p:oleObj spid="_x0000_s1073" name="Formel" r:id="rId14" imgW="406400" imgH="215900" progId="Equation.3">
                  <p:embed/>
                </p:oleObj>
              </mc:Choice>
              <mc:Fallback>
                <p:oleObj name="Formel" r:id="rId14" imgW="406400" imgH="215900" progId="Equation.3">
                  <p:embed/>
                  <p:pic>
                    <p:nvPicPr>
                      <p:cNvPr id="0" name=""/>
                      <p:cNvPicPr>
                        <a:picLocks noChangeAspect="1" noChangeArrowheads="1"/>
                      </p:cNvPicPr>
                      <p:nvPr/>
                    </p:nvPicPr>
                    <p:blipFill>
                      <a:blip r:embed="rId15"/>
                      <a:srcRect/>
                      <a:stretch>
                        <a:fillRect/>
                      </a:stretch>
                    </p:blipFill>
                    <p:spPr bwMode="auto">
                      <a:xfrm>
                        <a:off x="2046288" y="6365875"/>
                        <a:ext cx="736600" cy="393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1" name="Textfeld 3"/>
          <p:cNvSpPr txBox="1">
            <a:spLocks noChangeArrowheads="1"/>
          </p:cNvSpPr>
          <p:nvPr/>
        </p:nvSpPr>
        <p:spPr bwMode="auto">
          <a:xfrm>
            <a:off x="2895600" y="6338266"/>
            <a:ext cx="6400800" cy="400110"/>
          </a:xfrm>
          <a:prstGeom prst="rect">
            <a:avLst/>
          </a:prstGeom>
          <a:noFill/>
          <a:ln w="9525">
            <a:noFill/>
            <a:miter lim="800000"/>
            <a:headEnd/>
            <a:tailEnd/>
          </a:ln>
        </p:spPr>
        <p:txBody>
          <a:bodyPr wrap="square">
            <a:prstTxWarp prst="textNoShape">
              <a:avLst/>
            </a:prstTxWarp>
            <a:spAutoFit/>
          </a:bodyPr>
          <a:lstStyle/>
          <a:p>
            <a:r>
              <a:rPr lang="de-DE" sz="2000" dirty="0">
                <a:solidFill>
                  <a:srgbClr val="000000"/>
                </a:solidFill>
                <a:latin typeface="Arial"/>
              </a:rPr>
              <a:t>Nur </a:t>
            </a:r>
            <a:r>
              <a:rPr lang="de-DE" sz="2000" i="1" dirty="0">
                <a:solidFill>
                  <a:srgbClr val="000000"/>
                </a:solidFill>
                <a:latin typeface="Arial"/>
              </a:rPr>
              <a:t>a</a:t>
            </a:r>
            <a:r>
              <a:rPr lang="de-DE" sz="2000" i="1" baseline="-25000" dirty="0">
                <a:solidFill>
                  <a:srgbClr val="000000"/>
                </a:solidFill>
                <a:latin typeface="Arial"/>
              </a:rPr>
              <a:t>n</a:t>
            </a:r>
            <a:r>
              <a:rPr lang="de-DE" sz="2000" dirty="0">
                <a:solidFill>
                  <a:srgbClr val="000000"/>
                </a:solidFill>
                <a:latin typeface="Arial"/>
              </a:rPr>
              <a:t> tragen bei (gerade Funktion </a:t>
            </a:r>
            <a:r>
              <a:rPr lang="de-DE" sz="2000" i="1" dirty="0">
                <a:solidFill>
                  <a:srgbClr val="000000"/>
                </a:solidFill>
                <a:latin typeface="Arial"/>
              </a:rPr>
              <a:t>f(x)=f(-x))</a:t>
            </a:r>
          </a:p>
        </p:txBody>
      </p:sp>
      <p:grpSp>
        <p:nvGrpSpPr>
          <p:cNvPr id="16" name="Gruppierung 36"/>
          <p:cNvGrpSpPr/>
          <p:nvPr/>
        </p:nvGrpSpPr>
        <p:grpSpPr>
          <a:xfrm>
            <a:off x="2895600" y="4173258"/>
            <a:ext cx="6477000" cy="1309900"/>
            <a:chOff x="1371600" y="4173258"/>
            <a:chExt cx="6477000" cy="1309900"/>
          </a:xfrm>
        </p:grpSpPr>
        <p:cxnSp>
          <p:nvCxnSpPr>
            <p:cNvPr id="9" name="Gerade Verbindung mit Pfeil 8"/>
            <p:cNvCxnSpPr/>
            <p:nvPr/>
          </p:nvCxnSpPr>
          <p:spPr bwMode="auto">
            <a:xfrm rot="5400000" flipH="1" flipV="1">
              <a:off x="2334696" y="4827490"/>
              <a:ext cx="1309899" cy="14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hteck 11"/>
            <p:cNvSpPr/>
            <p:nvPr/>
          </p:nvSpPr>
          <p:spPr bwMode="auto">
            <a:xfrm>
              <a:off x="2579767" y="4571375"/>
              <a:ext cx="392034" cy="3816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de-DE" sz="1600" dirty="0">
                  <a:solidFill>
                    <a:srgbClr val="000000"/>
                  </a:solidFill>
                  <a:latin typeface="Arial" pitchFamily="-65" charset="0"/>
                  <a:ea typeface="ＭＳ Ｐゴシック" pitchFamily="-65" charset="-128"/>
                  <a:cs typeface="ＭＳ Ｐゴシック" pitchFamily="-65" charset="-128"/>
                </a:rPr>
                <a:t>1</a:t>
              </a:r>
            </a:p>
          </p:txBody>
        </p:sp>
        <p:cxnSp>
          <p:nvCxnSpPr>
            <p:cNvPr id="28" name="Gerade Verbindung mit Pfeil 27"/>
            <p:cNvCxnSpPr/>
            <p:nvPr/>
          </p:nvCxnSpPr>
          <p:spPr bwMode="auto">
            <a:xfrm>
              <a:off x="1371600" y="5481722"/>
              <a:ext cx="6477000" cy="14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Gerade Verbindung 42"/>
            <p:cNvCxnSpPr>
              <a:endCxn id="13" idx="1"/>
            </p:cNvCxnSpPr>
            <p:nvPr/>
          </p:nvCxnSpPr>
          <p:spPr bwMode="auto">
            <a:xfrm flipV="1">
              <a:off x="2895600" y="4794107"/>
              <a:ext cx="95629" cy="64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0" name="Foliennummernplatzhalter 19"/>
          <p:cNvSpPr>
            <a:spLocks noGrp="1"/>
          </p:cNvSpPr>
          <p:nvPr>
            <p:ph type="sldNum" sz="quarter" idx="12"/>
          </p:nvPr>
        </p:nvSpPr>
        <p:spPr/>
        <p:txBody>
          <a:bodyPr/>
          <a:lstStyle/>
          <a:p>
            <a:pPr>
              <a:defRPr/>
            </a:pPr>
            <a:fld id="{9865A8D3-AAFC-45F3-B33E-4EF62CD356EC}" type="slidenum">
              <a:rPr lang="de-DE" smtClean="0">
                <a:solidFill>
                  <a:srgbClr val="000000"/>
                </a:solidFill>
                <a:latin typeface="Arial"/>
              </a:rPr>
              <a:pPr>
                <a:defRPr/>
              </a:pPr>
              <a:t>10</a:t>
            </a:fld>
            <a:endParaRPr lang="de-DE">
              <a:solidFill>
                <a:srgbClr val="000000"/>
              </a:solidFill>
              <a:latin typeface="Arial"/>
            </a:endParaRPr>
          </a:p>
        </p:txBody>
      </p:sp>
    </p:spTree>
    <p:extLst>
      <p:ext uri="{BB962C8B-B14F-4D97-AF65-F5344CB8AC3E}">
        <p14:creationId xmlns:p14="http://schemas.microsoft.com/office/powerpoint/2010/main" val="32921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6"/>
          <p:cNvGraphicFramePr>
            <a:graphicFrameLocks noChangeAspect="1"/>
          </p:cNvGraphicFramePr>
          <p:nvPr>
            <p:extLst/>
          </p:nvPr>
        </p:nvGraphicFramePr>
        <p:xfrm>
          <a:off x="4560889" y="144464"/>
          <a:ext cx="3254375" cy="879475"/>
        </p:xfrm>
        <a:graphic>
          <a:graphicData uri="http://schemas.openxmlformats.org/presentationml/2006/ole">
            <mc:AlternateContent xmlns:mc="http://schemas.openxmlformats.org/markup-compatibility/2006">
              <mc:Choice xmlns:v="urn:schemas-microsoft-com:vml" Requires="v">
                <p:oleObj spid="_x0000_s2114" name="Formel" r:id="rId3" imgW="1790640" imgH="482400" progId="Equation.3">
                  <p:embed/>
                </p:oleObj>
              </mc:Choice>
              <mc:Fallback>
                <p:oleObj name="Formel" r:id="rId3" imgW="1790640" imgH="482400" progId="Equation.3">
                  <p:embed/>
                  <p:pic>
                    <p:nvPicPr>
                      <p:cNvPr id="0" name=""/>
                      <p:cNvPicPr>
                        <a:picLocks noChangeAspect="1" noChangeArrowheads="1"/>
                      </p:cNvPicPr>
                      <p:nvPr/>
                    </p:nvPicPr>
                    <p:blipFill>
                      <a:blip r:embed="rId4"/>
                      <a:srcRect/>
                      <a:stretch>
                        <a:fillRect/>
                      </a:stretch>
                    </p:blipFill>
                    <p:spPr bwMode="auto">
                      <a:xfrm>
                        <a:off x="4560889" y="144464"/>
                        <a:ext cx="3254375"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 name="Object 6"/>
          <p:cNvGraphicFramePr>
            <a:graphicFrameLocks noChangeAspect="1"/>
          </p:cNvGraphicFramePr>
          <p:nvPr>
            <p:extLst/>
          </p:nvPr>
        </p:nvGraphicFramePr>
        <p:xfrm>
          <a:off x="2322513" y="976314"/>
          <a:ext cx="7542212" cy="1298575"/>
        </p:xfrm>
        <a:graphic>
          <a:graphicData uri="http://schemas.openxmlformats.org/presentationml/2006/ole">
            <mc:AlternateContent xmlns:mc="http://schemas.openxmlformats.org/markup-compatibility/2006">
              <mc:Choice xmlns:v="urn:schemas-microsoft-com:vml" Requires="v">
                <p:oleObj spid="_x0000_s2115" name="Formel" r:id="rId5" imgW="4152600" imgH="711000" progId="Equation.3">
                  <p:embed/>
                </p:oleObj>
              </mc:Choice>
              <mc:Fallback>
                <p:oleObj name="Formel" r:id="rId5" imgW="4152600" imgH="711000" progId="Equation.3">
                  <p:embed/>
                  <p:pic>
                    <p:nvPicPr>
                      <p:cNvPr id="0" name=""/>
                      <p:cNvPicPr>
                        <a:picLocks noChangeAspect="1" noChangeArrowheads="1"/>
                      </p:cNvPicPr>
                      <p:nvPr/>
                    </p:nvPicPr>
                    <p:blipFill>
                      <a:blip r:embed="rId6"/>
                      <a:srcRect/>
                      <a:stretch>
                        <a:fillRect/>
                      </a:stretch>
                    </p:blipFill>
                    <p:spPr bwMode="auto">
                      <a:xfrm>
                        <a:off x="2322513" y="976314"/>
                        <a:ext cx="7542212" cy="1298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 name="Object 6"/>
          <p:cNvGraphicFramePr>
            <a:graphicFrameLocks noChangeAspect="1"/>
          </p:cNvGraphicFramePr>
          <p:nvPr>
            <p:extLst/>
          </p:nvPr>
        </p:nvGraphicFramePr>
        <p:xfrm>
          <a:off x="4386263" y="3832226"/>
          <a:ext cx="3600450" cy="1712913"/>
        </p:xfrm>
        <a:graphic>
          <a:graphicData uri="http://schemas.openxmlformats.org/presentationml/2006/ole">
            <mc:AlternateContent xmlns:mc="http://schemas.openxmlformats.org/markup-compatibility/2006">
              <mc:Choice xmlns:v="urn:schemas-microsoft-com:vml" Requires="v">
                <p:oleObj spid="_x0000_s2116" name="Formel" r:id="rId7" imgW="1981080" imgH="939600" progId="Equation.3">
                  <p:embed/>
                </p:oleObj>
              </mc:Choice>
              <mc:Fallback>
                <p:oleObj name="Formel" r:id="rId7" imgW="1981080" imgH="939600" progId="Equation.3">
                  <p:embed/>
                  <p:pic>
                    <p:nvPicPr>
                      <p:cNvPr id="0" name=""/>
                      <p:cNvPicPr>
                        <a:picLocks noChangeAspect="1" noChangeArrowheads="1"/>
                      </p:cNvPicPr>
                      <p:nvPr/>
                    </p:nvPicPr>
                    <p:blipFill>
                      <a:blip r:embed="rId8"/>
                      <a:srcRect/>
                      <a:stretch>
                        <a:fillRect/>
                      </a:stretch>
                    </p:blipFill>
                    <p:spPr bwMode="auto">
                      <a:xfrm>
                        <a:off x="4386263" y="3832226"/>
                        <a:ext cx="3600450" cy="171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 name="Object 6"/>
          <p:cNvGraphicFramePr>
            <a:graphicFrameLocks noChangeAspect="1"/>
          </p:cNvGraphicFramePr>
          <p:nvPr>
            <p:extLst/>
          </p:nvPr>
        </p:nvGraphicFramePr>
        <p:xfrm>
          <a:off x="2082801" y="5873751"/>
          <a:ext cx="6018213" cy="785813"/>
        </p:xfrm>
        <a:graphic>
          <a:graphicData uri="http://schemas.openxmlformats.org/presentationml/2006/ole">
            <mc:AlternateContent xmlns:mc="http://schemas.openxmlformats.org/markup-compatibility/2006">
              <mc:Choice xmlns:v="urn:schemas-microsoft-com:vml" Requires="v">
                <p:oleObj spid="_x0000_s2117" name="Formel" r:id="rId9" imgW="3314520" imgH="431640" progId="Equation.3">
                  <p:embed/>
                </p:oleObj>
              </mc:Choice>
              <mc:Fallback>
                <p:oleObj name="Formel" r:id="rId9" imgW="3314520" imgH="431640" progId="Equation.3">
                  <p:embed/>
                  <p:pic>
                    <p:nvPicPr>
                      <p:cNvPr id="0" name=""/>
                      <p:cNvPicPr>
                        <a:picLocks noChangeAspect="1" noChangeArrowheads="1"/>
                      </p:cNvPicPr>
                      <p:nvPr/>
                    </p:nvPicPr>
                    <p:blipFill>
                      <a:blip r:embed="rId10"/>
                      <a:srcRect/>
                      <a:stretch>
                        <a:fillRect/>
                      </a:stretch>
                    </p:blipFill>
                    <p:spPr bwMode="auto">
                      <a:xfrm>
                        <a:off x="2082801" y="5873751"/>
                        <a:ext cx="6018213" cy="785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0" name="Textfeld 49"/>
          <p:cNvSpPr txBox="1"/>
          <p:nvPr/>
        </p:nvSpPr>
        <p:spPr>
          <a:xfrm>
            <a:off x="8506609" y="6066125"/>
            <a:ext cx="1531188" cy="369332"/>
          </a:xfrm>
          <a:prstGeom prst="rect">
            <a:avLst/>
          </a:prstGeom>
          <a:noFill/>
        </p:spPr>
        <p:txBody>
          <a:bodyPr wrap="none" rtlCol="0">
            <a:spAutoFit/>
          </a:bodyPr>
          <a:lstStyle/>
          <a:p>
            <a:r>
              <a:rPr lang="de-DE" dirty="0">
                <a:solidFill>
                  <a:srgbClr val="0000FF"/>
                </a:solidFill>
                <a:latin typeface="Arial"/>
              </a:rPr>
              <a:t>ausprobieren</a:t>
            </a:r>
          </a:p>
        </p:txBody>
      </p:sp>
      <p:sp>
        <p:nvSpPr>
          <p:cNvPr id="2" name="Foliennummernplatzhalter 1"/>
          <p:cNvSpPr>
            <a:spLocks noGrp="1"/>
          </p:cNvSpPr>
          <p:nvPr>
            <p:ph type="sldNum" sz="quarter" idx="12"/>
          </p:nvPr>
        </p:nvSpPr>
        <p:spPr>
          <a:xfrm>
            <a:off x="8255000" y="9247187"/>
            <a:ext cx="2133600" cy="476250"/>
          </a:xfrm>
        </p:spPr>
        <p:txBody>
          <a:bodyPr/>
          <a:lstStyle/>
          <a:p>
            <a:pPr>
              <a:defRPr/>
            </a:pPr>
            <a:fld id="{9865A8D3-AAFC-45F3-B33E-4EF62CD356EC}" type="slidenum">
              <a:rPr lang="de-DE" smtClean="0">
                <a:solidFill>
                  <a:srgbClr val="000000"/>
                </a:solidFill>
                <a:latin typeface="Arial"/>
              </a:rPr>
              <a:pPr>
                <a:defRPr/>
              </a:pPr>
              <a:t>11</a:t>
            </a:fld>
            <a:endParaRPr lang="de-DE">
              <a:solidFill>
                <a:srgbClr val="000000"/>
              </a:solidFill>
              <a:latin typeface="Arial"/>
            </a:endParaRPr>
          </a:p>
        </p:txBody>
      </p:sp>
      <p:graphicFrame>
        <p:nvGraphicFramePr>
          <p:cNvPr id="12" name="Object 6"/>
          <p:cNvGraphicFramePr>
            <a:graphicFrameLocks noChangeAspect="1"/>
          </p:cNvGraphicFramePr>
          <p:nvPr>
            <p:extLst/>
          </p:nvPr>
        </p:nvGraphicFramePr>
        <p:xfrm>
          <a:off x="2263775" y="2344738"/>
          <a:ext cx="2814638" cy="1065212"/>
        </p:xfrm>
        <a:graphic>
          <a:graphicData uri="http://schemas.openxmlformats.org/presentationml/2006/ole">
            <mc:AlternateContent xmlns:mc="http://schemas.openxmlformats.org/markup-compatibility/2006">
              <mc:Choice xmlns:v="urn:schemas-microsoft-com:vml" Requires="v">
                <p:oleObj spid="_x0000_s2118" name="Formel" r:id="rId11" imgW="1549080" imgH="583920" progId="Equation.3">
                  <p:embed/>
                </p:oleObj>
              </mc:Choice>
              <mc:Fallback>
                <p:oleObj name="Formel" r:id="rId11" imgW="1549080" imgH="583920" progId="Equation.3">
                  <p:embed/>
                  <p:pic>
                    <p:nvPicPr>
                      <p:cNvPr id="0" name=""/>
                      <p:cNvPicPr>
                        <a:picLocks noChangeAspect="1" noChangeArrowheads="1"/>
                      </p:cNvPicPr>
                      <p:nvPr/>
                    </p:nvPicPr>
                    <p:blipFill>
                      <a:blip r:embed="rId12"/>
                      <a:srcRect/>
                      <a:stretch>
                        <a:fillRect/>
                      </a:stretch>
                    </p:blipFill>
                    <p:spPr bwMode="auto">
                      <a:xfrm>
                        <a:off x="2263775" y="2344738"/>
                        <a:ext cx="2814638" cy="10652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nvPr>
        </p:nvGraphicFramePr>
        <p:xfrm>
          <a:off x="5324476" y="2390775"/>
          <a:ext cx="2536825" cy="971550"/>
        </p:xfrm>
        <a:graphic>
          <a:graphicData uri="http://schemas.openxmlformats.org/presentationml/2006/ole">
            <mc:AlternateContent xmlns:mc="http://schemas.openxmlformats.org/markup-compatibility/2006">
              <mc:Choice xmlns:v="urn:schemas-microsoft-com:vml" Requires="v">
                <p:oleObj spid="_x0000_s2119" name="Formel" r:id="rId13" imgW="1396800" imgH="533160" progId="Equation.3">
                  <p:embed/>
                </p:oleObj>
              </mc:Choice>
              <mc:Fallback>
                <p:oleObj name="Formel" r:id="rId13" imgW="1396800" imgH="533160" progId="Equation.3">
                  <p:embed/>
                  <p:pic>
                    <p:nvPicPr>
                      <p:cNvPr id="0" name=""/>
                      <p:cNvPicPr>
                        <a:picLocks noChangeAspect="1" noChangeArrowheads="1"/>
                      </p:cNvPicPr>
                      <p:nvPr/>
                    </p:nvPicPr>
                    <p:blipFill>
                      <a:blip r:embed="rId14"/>
                      <a:srcRect/>
                      <a:stretch>
                        <a:fillRect/>
                      </a:stretch>
                    </p:blipFill>
                    <p:spPr bwMode="auto">
                      <a:xfrm>
                        <a:off x="5324476" y="2390775"/>
                        <a:ext cx="2536825" cy="971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6"/>
          <p:cNvGraphicFramePr>
            <a:graphicFrameLocks noChangeAspect="1"/>
          </p:cNvGraphicFramePr>
          <p:nvPr>
            <p:extLst/>
          </p:nvPr>
        </p:nvGraphicFramePr>
        <p:xfrm>
          <a:off x="8153401" y="2482850"/>
          <a:ext cx="2259013" cy="787400"/>
        </p:xfrm>
        <a:graphic>
          <a:graphicData uri="http://schemas.openxmlformats.org/presentationml/2006/ole">
            <mc:AlternateContent xmlns:mc="http://schemas.openxmlformats.org/markup-compatibility/2006">
              <mc:Choice xmlns:v="urn:schemas-microsoft-com:vml" Requires="v">
                <p:oleObj spid="_x0000_s2120" name="Formel" r:id="rId15" imgW="1244520" imgH="431640" progId="Equation.3">
                  <p:embed/>
                </p:oleObj>
              </mc:Choice>
              <mc:Fallback>
                <p:oleObj name="Formel" r:id="rId15" imgW="1244520" imgH="431640" progId="Equation.3">
                  <p:embed/>
                  <p:pic>
                    <p:nvPicPr>
                      <p:cNvPr id="0" name=""/>
                      <p:cNvPicPr>
                        <a:picLocks noChangeAspect="1" noChangeArrowheads="1"/>
                      </p:cNvPicPr>
                      <p:nvPr/>
                    </p:nvPicPr>
                    <p:blipFill>
                      <a:blip r:embed="rId16"/>
                      <a:srcRect/>
                      <a:stretch>
                        <a:fillRect/>
                      </a:stretch>
                    </p:blipFill>
                    <p:spPr bwMode="auto">
                      <a:xfrm>
                        <a:off x="8153401" y="2482850"/>
                        <a:ext cx="2259013" cy="787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nvPr>
        </p:nvGraphicFramePr>
        <p:xfrm>
          <a:off x="2333625" y="4321175"/>
          <a:ext cx="1936750" cy="787400"/>
        </p:xfrm>
        <a:graphic>
          <a:graphicData uri="http://schemas.openxmlformats.org/presentationml/2006/ole">
            <mc:AlternateContent xmlns:mc="http://schemas.openxmlformats.org/markup-compatibility/2006">
              <mc:Choice xmlns:v="urn:schemas-microsoft-com:vml" Requires="v">
                <p:oleObj spid="_x0000_s2121" name="Formel" r:id="rId17" imgW="1066680" imgH="431640" progId="Equation.3">
                  <p:embed/>
                </p:oleObj>
              </mc:Choice>
              <mc:Fallback>
                <p:oleObj name="Formel" r:id="rId17" imgW="1066680" imgH="431640" progId="Equation.3">
                  <p:embed/>
                  <p:pic>
                    <p:nvPicPr>
                      <p:cNvPr id="0" name=""/>
                      <p:cNvPicPr>
                        <a:picLocks noChangeAspect="1" noChangeArrowheads="1"/>
                      </p:cNvPicPr>
                      <p:nvPr/>
                    </p:nvPicPr>
                    <p:blipFill>
                      <a:blip r:embed="rId18"/>
                      <a:srcRect/>
                      <a:stretch>
                        <a:fillRect/>
                      </a:stretch>
                    </p:blipFill>
                    <p:spPr bwMode="auto">
                      <a:xfrm>
                        <a:off x="2333625" y="4321175"/>
                        <a:ext cx="1936750" cy="787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9">
            <p14:nvContentPartPr>
              <p14:cNvPr id="3" name="Freihand 2"/>
              <p14:cNvContentPartPr/>
              <p14:nvPr/>
            </p14:nvContentPartPr>
            <p14:xfrm>
              <a:off x="8723880" y="190440"/>
              <a:ext cx="2617920" cy="895320"/>
            </p14:xfrm>
          </p:contentPart>
        </mc:Choice>
        <mc:Fallback xmlns="">
          <p:pic>
            <p:nvPicPr>
              <p:cNvPr id="3" name="Freihand 2"/>
              <p:cNvPicPr/>
              <p:nvPr/>
            </p:nvPicPr>
            <p:blipFill>
              <a:blip r:embed="rId20"/>
              <a:stretch>
                <a:fillRect/>
              </a:stretch>
            </p:blipFill>
            <p:spPr>
              <a:xfrm>
                <a:off x="8718120" y="184680"/>
                <a:ext cx="2628360" cy="906120"/>
              </a:xfrm>
              <a:prstGeom prst="rect">
                <a:avLst/>
              </a:prstGeom>
            </p:spPr>
          </p:pic>
        </mc:Fallback>
      </mc:AlternateContent>
    </p:spTree>
    <p:extLst>
      <p:ext uri="{BB962C8B-B14F-4D97-AF65-F5344CB8AC3E}">
        <p14:creationId xmlns:p14="http://schemas.microsoft.com/office/powerpoint/2010/main" val="16600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https://upload.wikimedia.org/wikipedia/commons/thumb/f/fa/Fourier_synthesis.svg/748px-Fourier_synthesis.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882" y="1147648"/>
            <a:ext cx="62955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3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935761" y="115888"/>
            <a:ext cx="4469493" cy="400110"/>
          </a:xfrm>
          <a:prstGeom prst="rect">
            <a:avLst/>
          </a:prstGeom>
          <a:noFill/>
          <a:ln w="9525">
            <a:noFill/>
            <a:miter lim="800000"/>
            <a:headEnd/>
            <a:tailEnd/>
          </a:ln>
          <a:effectLst/>
        </p:spPr>
        <p:txBody>
          <a:bodyPr wrap="none">
            <a:spAutoFit/>
          </a:bodyPr>
          <a:lstStyle/>
          <a:p>
            <a:pPr eaLnBrk="0" hangingPunct="0"/>
            <a:r>
              <a:rPr lang="de-DE" sz="2000" dirty="0">
                <a:solidFill>
                  <a:srgbClr val="000000"/>
                </a:solidFill>
                <a:latin typeface="Times New Roman" pitchFamily="18" charset="0"/>
              </a:rPr>
              <a:t>Negative Frequenzen – Komplexe Zahlen</a:t>
            </a:r>
          </a:p>
        </p:txBody>
      </p:sp>
      <p:pic>
        <p:nvPicPr>
          <p:cNvPr id="119811" name="Picture 3"/>
          <p:cNvPicPr preferRelativeResize="0">
            <a:picLocks noChangeArrowheads="1"/>
          </p:cNvPicPr>
          <p:nvPr/>
        </p:nvPicPr>
        <p:blipFill>
          <a:blip r:embed="rId4" cstate="print"/>
          <a:srcRect/>
          <a:stretch>
            <a:fillRect/>
          </a:stretch>
        </p:blipFill>
        <p:spPr bwMode="auto">
          <a:xfrm>
            <a:off x="1962151" y="549275"/>
            <a:ext cx="8367713" cy="39688"/>
          </a:xfrm>
          <a:prstGeom prst="rect">
            <a:avLst/>
          </a:prstGeom>
          <a:noFill/>
          <a:ln w="9525">
            <a:noFill/>
            <a:miter lim="800000"/>
            <a:headEnd/>
            <a:tailEnd/>
          </a:ln>
          <a:effectLst/>
        </p:spPr>
      </p:pic>
      <p:sp>
        <p:nvSpPr>
          <p:cNvPr id="14" name="Foliennummernplatzhalter 13"/>
          <p:cNvSpPr>
            <a:spLocks noGrp="1"/>
          </p:cNvSpPr>
          <p:nvPr>
            <p:ph type="sldNum" sz="quarter" idx="12"/>
          </p:nvPr>
        </p:nvSpPr>
        <p:spPr/>
        <p:txBody>
          <a:bodyPr/>
          <a:lstStyle/>
          <a:p>
            <a:fld id="{00109233-053B-4E2C-9566-6BC7AFA9A301}" type="slidenum">
              <a:rPr lang="de-DE" smtClean="0"/>
              <a:pPr/>
              <a:t>13</a:t>
            </a:fld>
            <a:endParaRPr lang="de-DE"/>
          </a:p>
        </p:txBody>
      </p:sp>
      <p:graphicFrame>
        <p:nvGraphicFramePr>
          <p:cNvPr id="15" name="Object 17"/>
          <p:cNvGraphicFramePr>
            <a:graphicFrameLocks noChangeAspect="1"/>
          </p:cNvGraphicFramePr>
          <p:nvPr>
            <p:extLst/>
          </p:nvPr>
        </p:nvGraphicFramePr>
        <p:xfrm>
          <a:off x="3348038" y="741363"/>
          <a:ext cx="5289550" cy="1033462"/>
        </p:xfrm>
        <a:graphic>
          <a:graphicData uri="http://schemas.openxmlformats.org/presentationml/2006/ole">
            <mc:AlternateContent xmlns:mc="http://schemas.openxmlformats.org/markup-compatibility/2006">
              <mc:Choice xmlns:v="urn:schemas-microsoft-com:vml" Requires="v">
                <p:oleObj spid="_x0000_s3101" name="Formel" r:id="rId5" imgW="2209680" imgH="431640" progId="Equation.3">
                  <p:embed/>
                </p:oleObj>
              </mc:Choice>
              <mc:Fallback>
                <p:oleObj name="Formel" r:id="rId5" imgW="2209680" imgH="431640" progId="Equation.3">
                  <p:embed/>
                  <p:pic>
                    <p:nvPicPr>
                      <p:cNvPr id="0" name=""/>
                      <p:cNvPicPr>
                        <a:picLocks noChangeAspect="1" noChangeArrowheads="1"/>
                      </p:cNvPicPr>
                      <p:nvPr/>
                    </p:nvPicPr>
                    <p:blipFill>
                      <a:blip r:embed="rId6"/>
                      <a:srcRect/>
                      <a:stretch>
                        <a:fillRect/>
                      </a:stretch>
                    </p:blipFill>
                    <p:spPr bwMode="auto">
                      <a:xfrm>
                        <a:off x="3348038" y="741363"/>
                        <a:ext cx="5289550" cy="1033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Textfeld 15"/>
          <p:cNvSpPr txBox="1"/>
          <p:nvPr/>
        </p:nvSpPr>
        <p:spPr>
          <a:xfrm>
            <a:off x="2063553" y="2060848"/>
            <a:ext cx="6310895" cy="369332"/>
          </a:xfrm>
          <a:prstGeom prst="rect">
            <a:avLst/>
          </a:prstGeom>
          <a:noFill/>
        </p:spPr>
        <p:txBody>
          <a:bodyPr wrap="none" rtlCol="0">
            <a:spAutoFit/>
          </a:bodyPr>
          <a:lstStyle/>
          <a:p>
            <a:r>
              <a:rPr lang="de-DE" u="sng" dirty="0"/>
              <a:t>Erweiterung von -∞ bis +∞ und Übergang zu komplexen Zahlen: </a:t>
            </a:r>
          </a:p>
        </p:txBody>
      </p:sp>
      <p:graphicFrame>
        <p:nvGraphicFramePr>
          <p:cNvPr id="8198" name="Object 6"/>
          <p:cNvGraphicFramePr>
            <a:graphicFrameLocks noChangeAspect="1"/>
          </p:cNvGraphicFramePr>
          <p:nvPr>
            <p:extLst/>
          </p:nvPr>
        </p:nvGraphicFramePr>
        <p:xfrm>
          <a:off x="4049714" y="3068638"/>
          <a:ext cx="4027487" cy="889000"/>
        </p:xfrm>
        <a:graphic>
          <a:graphicData uri="http://schemas.openxmlformats.org/presentationml/2006/ole">
            <mc:AlternateContent xmlns:mc="http://schemas.openxmlformats.org/markup-compatibility/2006">
              <mc:Choice xmlns:v="urn:schemas-microsoft-com:vml" Requires="v">
                <p:oleObj spid="_x0000_s3102" name="Formel" r:id="rId7" imgW="1955520" imgH="431640" progId="Equation.3">
                  <p:embed/>
                </p:oleObj>
              </mc:Choice>
              <mc:Fallback>
                <p:oleObj name="Formel" r:id="rId7" imgW="1955520" imgH="431640" progId="Equation.3">
                  <p:embed/>
                  <p:pic>
                    <p:nvPicPr>
                      <p:cNvPr id="0" name=""/>
                      <p:cNvPicPr>
                        <a:picLocks noChangeAspect="1" noChangeArrowheads="1"/>
                      </p:cNvPicPr>
                      <p:nvPr/>
                    </p:nvPicPr>
                    <p:blipFill>
                      <a:blip r:embed="rId8"/>
                      <a:srcRect/>
                      <a:stretch>
                        <a:fillRect/>
                      </a:stretch>
                    </p:blipFill>
                    <p:spPr bwMode="auto">
                      <a:xfrm>
                        <a:off x="4049714" y="3068638"/>
                        <a:ext cx="4027487" cy="889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extLst/>
          </p:nvPr>
        </p:nvGraphicFramePr>
        <p:xfrm>
          <a:off x="4158093" y="4292600"/>
          <a:ext cx="5334000" cy="992188"/>
        </p:xfrm>
        <a:graphic>
          <a:graphicData uri="http://schemas.openxmlformats.org/presentationml/2006/ole">
            <mc:AlternateContent xmlns:mc="http://schemas.openxmlformats.org/markup-compatibility/2006">
              <mc:Choice xmlns:v="urn:schemas-microsoft-com:vml" Requires="v">
                <p:oleObj spid="_x0000_s3103" name="Formel" r:id="rId9" imgW="2590560" imgH="482400" progId="Equation.3">
                  <p:embed/>
                </p:oleObj>
              </mc:Choice>
              <mc:Fallback>
                <p:oleObj name="Formel" r:id="rId9" imgW="2590560" imgH="482400" progId="Equation.3">
                  <p:embed/>
                  <p:pic>
                    <p:nvPicPr>
                      <p:cNvPr id="0" name=""/>
                      <p:cNvPicPr>
                        <a:picLocks noChangeAspect="1" noChangeArrowheads="1"/>
                      </p:cNvPicPr>
                      <p:nvPr/>
                    </p:nvPicPr>
                    <p:blipFill>
                      <a:blip r:embed="rId10"/>
                      <a:srcRect/>
                      <a:stretch>
                        <a:fillRect/>
                      </a:stretch>
                    </p:blipFill>
                    <p:spPr bwMode="auto">
                      <a:xfrm>
                        <a:off x="4158093" y="4292600"/>
                        <a:ext cx="53340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a:xfrm>
            <a:off x="3791744" y="6093296"/>
            <a:ext cx="4967194" cy="369332"/>
          </a:xfrm>
          <a:prstGeom prst="rect">
            <a:avLst/>
          </a:prstGeom>
          <a:noFill/>
        </p:spPr>
        <p:txBody>
          <a:bodyPr wrap="none" rtlCol="0">
            <a:spAutoFit/>
          </a:bodyPr>
          <a:lstStyle/>
          <a:p>
            <a:r>
              <a:rPr lang="en-US" b="1" dirty="0" err="1">
                <a:solidFill>
                  <a:schemeClr val="accent1"/>
                </a:solidFill>
              </a:rPr>
              <a:t>Diskrete</a:t>
            </a:r>
            <a:r>
              <a:rPr lang="en-US" b="1" dirty="0">
                <a:solidFill>
                  <a:schemeClr val="accent1"/>
                </a:solidFill>
              </a:rPr>
              <a:t> </a:t>
            </a:r>
            <a:r>
              <a:rPr lang="en-US" b="1" dirty="0" err="1">
                <a:solidFill>
                  <a:schemeClr val="accent1"/>
                </a:solidFill>
              </a:rPr>
              <a:t>Frequenzkomponenten</a:t>
            </a:r>
            <a:r>
              <a:rPr lang="en-US" b="1" dirty="0">
                <a:solidFill>
                  <a:schemeClr val="accent1"/>
                </a:solidFill>
              </a:rPr>
              <a:t> -&gt; </a:t>
            </a:r>
            <a:r>
              <a:rPr lang="en-US" b="1" dirty="0" err="1">
                <a:solidFill>
                  <a:schemeClr val="accent1"/>
                </a:solidFill>
              </a:rPr>
              <a:t>kontinuierliche</a:t>
            </a:r>
            <a:endParaRPr lang="de-DE" b="1" dirty="0">
              <a:solidFill>
                <a:schemeClr val="accent1"/>
              </a:solidFill>
            </a:endParaRPr>
          </a:p>
        </p:txBody>
      </p:sp>
      <p:grpSp>
        <p:nvGrpSpPr>
          <p:cNvPr id="6" name="Gruppieren 5"/>
          <p:cNvGrpSpPr/>
          <p:nvPr/>
        </p:nvGrpSpPr>
        <p:grpSpPr>
          <a:xfrm>
            <a:off x="2299132" y="4858128"/>
            <a:ext cx="1805666" cy="873388"/>
            <a:chOff x="534086" y="5085184"/>
            <a:chExt cx="1805666" cy="873388"/>
          </a:xfrm>
        </p:grpSpPr>
        <p:cxnSp>
          <p:nvCxnSpPr>
            <p:cNvPr id="4" name="Gerade Verbindung mit Pfeil 3"/>
            <p:cNvCxnSpPr/>
            <p:nvPr/>
          </p:nvCxnSpPr>
          <p:spPr>
            <a:xfrm flipV="1">
              <a:off x="1547664" y="5085184"/>
              <a:ext cx="792088"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4086" y="5589240"/>
              <a:ext cx="1765612" cy="369332"/>
            </a:xfrm>
            <a:prstGeom prst="rect">
              <a:avLst/>
            </a:prstGeom>
            <a:noFill/>
          </p:spPr>
          <p:txBody>
            <a:bodyPr wrap="none" rtlCol="0">
              <a:spAutoFit/>
            </a:bodyPr>
            <a:lstStyle/>
            <a:p>
              <a:r>
                <a:rPr lang="en-US" b="1" dirty="0" err="1">
                  <a:solidFill>
                    <a:srgbClr val="FF0000"/>
                  </a:solidFill>
                </a:rPr>
                <a:t>Ersetzt</a:t>
              </a:r>
              <a:r>
                <a:rPr lang="en-US" b="1" dirty="0">
                  <a:solidFill>
                    <a:srgbClr val="FF0000"/>
                  </a:solidFill>
                </a:rPr>
                <a:t> a</a:t>
              </a:r>
              <a:r>
                <a:rPr lang="en-US" b="1" baseline="-25000" dirty="0">
                  <a:solidFill>
                    <a:srgbClr val="FF0000"/>
                  </a:solidFill>
                </a:rPr>
                <a:t>n</a:t>
              </a:r>
              <a:r>
                <a:rPr lang="en-US" b="1" dirty="0">
                  <a:solidFill>
                    <a:srgbClr val="FF0000"/>
                  </a:solidFill>
                </a:rPr>
                <a:t> und </a:t>
              </a:r>
              <a:r>
                <a:rPr lang="en-US" b="1" dirty="0" err="1">
                  <a:solidFill>
                    <a:srgbClr val="FF0000"/>
                  </a:solidFill>
                </a:rPr>
                <a:t>b</a:t>
              </a:r>
              <a:r>
                <a:rPr lang="en-US" b="1" baseline="-25000" dirty="0" err="1">
                  <a:solidFill>
                    <a:srgbClr val="FF0000"/>
                  </a:solidFill>
                </a:rPr>
                <a:t>n</a:t>
              </a:r>
              <a:endParaRPr lang="de-DE" b="1" dirty="0">
                <a:solidFill>
                  <a:srgbClr val="FF0000"/>
                </a:solidFill>
              </a:endParaRPr>
            </a:p>
          </p:txBody>
        </p:sp>
      </p:grpSp>
    </p:spTree>
    <p:extLst>
      <p:ext uri="{BB962C8B-B14F-4D97-AF65-F5344CB8AC3E}">
        <p14:creationId xmlns:p14="http://schemas.microsoft.com/office/powerpoint/2010/main" val="20876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3863975" y="44451"/>
            <a:ext cx="4478338" cy="396875"/>
          </a:xfrm>
          <a:prstGeom prst="rect">
            <a:avLst/>
          </a:prstGeom>
          <a:noFill/>
          <a:ln w="9525">
            <a:noFill/>
            <a:miter lim="800000"/>
            <a:headEnd/>
            <a:tailEnd/>
          </a:ln>
          <a:effectLst/>
        </p:spPr>
        <p:txBody>
          <a:bodyPr wrap="none">
            <a:spAutoFit/>
          </a:bodyPr>
          <a:lstStyle/>
          <a:p>
            <a:pPr eaLnBrk="0" hangingPunct="0"/>
            <a:r>
              <a:rPr lang="de-DE" sz="2000">
                <a:solidFill>
                  <a:srgbClr val="000000"/>
                </a:solidFill>
                <a:latin typeface="Times New Roman" pitchFamily="18" charset="0"/>
              </a:rPr>
              <a:t>Fourier-Integral = Fourier-Transformation</a:t>
            </a:r>
          </a:p>
        </p:txBody>
      </p:sp>
      <p:pic>
        <p:nvPicPr>
          <p:cNvPr id="145413" name="Picture 5"/>
          <p:cNvPicPr preferRelativeResize="0">
            <a:picLocks noChangeArrowheads="1"/>
          </p:cNvPicPr>
          <p:nvPr/>
        </p:nvPicPr>
        <p:blipFill>
          <a:blip r:embed="rId3" cstate="print"/>
          <a:srcRect/>
          <a:stretch>
            <a:fillRect/>
          </a:stretch>
        </p:blipFill>
        <p:spPr bwMode="auto">
          <a:xfrm>
            <a:off x="1962151" y="476250"/>
            <a:ext cx="8367713" cy="39688"/>
          </a:xfrm>
          <a:prstGeom prst="rect">
            <a:avLst/>
          </a:prstGeom>
          <a:noFill/>
          <a:ln w="9525">
            <a:noFill/>
            <a:miter lim="800000"/>
            <a:headEnd/>
            <a:tailEnd/>
          </a:ln>
          <a:effectLst/>
        </p:spPr>
      </p:pic>
      <p:sp>
        <p:nvSpPr>
          <p:cNvPr id="145414" name="Text Box 6"/>
          <p:cNvSpPr txBox="1">
            <a:spLocks noChangeArrowheads="1"/>
          </p:cNvSpPr>
          <p:nvPr/>
        </p:nvSpPr>
        <p:spPr bwMode="auto">
          <a:xfrm>
            <a:off x="1558926" y="549275"/>
            <a:ext cx="5689699" cy="923330"/>
          </a:xfrm>
          <a:prstGeom prst="rect">
            <a:avLst/>
          </a:prstGeom>
          <a:noFill/>
          <a:ln w="9525">
            <a:noFill/>
            <a:miter lim="800000"/>
            <a:headEnd/>
            <a:tailEnd/>
          </a:ln>
          <a:effectLst/>
        </p:spPr>
        <p:txBody>
          <a:bodyPr wrap="none">
            <a:spAutoFit/>
          </a:bodyPr>
          <a:lstStyle/>
          <a:p>
            <a:r>
              <a:rPr lang="de-DE" dirty="0"/>
              <a:t>Darstellung nicht periodischer Funktionen</a:t>
            </a:r>
          </a:p>
          <a:p>
            <a:r>
              <a:rPr lang="de-DE" dirty="0"/>
              <a:t>-&gt; Gedankenexperiment:  Periode gegen ∞ beim Rechteck </a:t>
            </a:r>
          </a:p>
          <a:p>
            <a:r>
              <a:rPr lang="de-DE" dirty="0"/>
              <a:t>-&gt; benötige immer mehr Komponenten</a:t>
            </a:r>
          </a:p>
        </p:txBody>
      </p:sp>
      <p:pic>
        <p:nvPicPr>
          <p:cNvPr id="145415" name="Picture 7"/>
          <p:cNvPicPr>
            <a:picLocks noChangeAspect="1" noChangeArrowheads="1"/>
          </p:cNvPicPr>
          <p:nvPr/>
        </p:nvPicPr>
        <p:blipFill>
          <a:blip r:embed="rId4" cstate="print"/>
          <a:srcRect/>
          <a:stretch>
            <a:fillRect/>
          </a:stretch>
        </p:blipFill>
        <p:spPr bwMode="auto">
          <a:xfrm>
            <a:off x="2711574" y="1556793"/>
            <a:ext cx="6840810" cy="5147197"/>
          </a:xfrm>
          <a:prstGeom prst="rect">
            <a:avLst/>
          </a:prstGeom>
          <a:noFill/>
          <a:ln w="9525">
            <a:noFill/>
            <a:miter lim="800000"/>
            <a:headEnd/>
            <a:tailEnd/>
          </a:ln>
          <a:effectLst/>
        </p:spPr>
      </p:pic>
      <p:sp>
        <p:nvSpPr>
          <p:cNvPr id="6" name="Foliennummernplatzhalter 5"/>
          <p:cNvSpPr>
            <a:spLocks noGrp="1"/>
          </p:cNvSpPr>
          <p:nvPr>
            <p:ph type="sldNum" sz="quarter" idx="12"/>
          </p:nvPr>
        </p:nvSpPr>
        <p:spPr/>
        <p:txBody>
          <a:bodyPr/>
          <a:lstStyle/>
          <a:p>
            <a:fld id="{00109233-053B-4E2C-9566-6BC7AFA9A301}" type="slidenum">
              <a:rPr lang="de-DE" smtClean="0"/>
              <a:pPr/>
              <a:t>14</a:t>
            </a:fld>
            <a:endParaRPr lang="de-DE"/>
          </a:p>
        </p:txBody>
      </p:sp>
      <mc:AlternateContent xmlns:mc="http://schemas.openxmlformats.org/markup-compatibility/2006" xmlns:p14="http://schemas.microsoft.com/office/powerpoint/2010/main">
        <mc:Choice Requires="p14">
          <p:contentPart p14:bwMode="auto" r:id="rId5">
            <p14:nvContentPartPr>
              <p14:cNvPr id="2" name="Freihand 1"/>
              <p14:cNvContentPartPr/>
              <p14:nvPr/>
            </p14:nvContentPartPr>
            <p14:xfrm>
              <a:off x="2769480" y="1568160"/>
              <a:ext cx="6669720" cy="4639320"/>
            </p14:xfrm>
          </p:contentPart>
        </mc:Choice>
        <mc:Fallback xmlns="">
          <p:pic>
            <p:nvPicPr>
              <p:cNvPr id="2" name="Freihand 1"/>
              <p:cNvPicPr/>
              <p:nvPr/>
            </p:nvPicPr>
            <p:blipFill>
              <a:blip r:embed="rId6"/>
              <a:stretch>
                <a:fillRect/>
              </a:stretch>
            </p:blipFill>
            <p:spPr>
              <a:xfrm>
                <a:off x="2764080" y="1563120"/>
                <a:ext cx="6680160" cy="4651560"/>
              </a:xfrm>
              <a:prstGeom prst="rect">
                <a:avLst/>
              </a:prstGeom>
            </p:spPr>
          </p:pic>
        </mc:Fallback>
      </mc:AlternateContent>
    </p:spTree>
    <p:extLst>
      <p:ext uri="{BB962C8B-B14F-4D97-AF65-F5344CB8AC3E}">
        <p14:creationId xmlns:p14="http://schemas.microsoft.com/office/powerpoint/2010/main" val="117176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935761" y="115888"/>
            <a:ext cx="4113627" cy="400110"/>
          </a:xfrm>
          <a:prstGeom prst="rect">
            <a:avLst/>
          </a:prstGeom>
          <a:noFill/>
          <a:ln w="9525">
            <a:noFill/>
            <a:miter lim="800000"/>
            <a:headEnd/>
            <a:tailEnd/>
          </a:ln>
          <a:effectLst/>
        </p:spPr>
        <p:txBody>
          <a:bodyPr wrap="none">
            <a:spAutoFit/>
          </a:bodyPr>
          <a:lstStyle/>
          <a:p>
            <a:pPr eaLnBrk="0" hangingPunct="0"/>
            <a:r>
              <a:rPr lang="de-DE" sz="2000" dirty="0">
                <a:solidFill>
                  <a:srgbClr val="000000"/>
                </a:solidFill>
                <a:latin typeface="Times New Roman" pitchFamily="18" charset="0"/>
              </a:rPr>
              <a:t>Kontinuierliche </a:t>
            </a:r>
            <a:r>
              <a:rPr lang="de-DE" sz="2000" dirty="0" err="1">
                <a:solidFill>
                  <a:srgbClr val="000000"/>
                </a:solidFill>
                <a:latin typeface="Times New Roman" pitchFamily="18" charset="0"/>
              </a:rPr>
              <a:t>Fouriertransformation</a:t>
            </a:r>
            <a:endParaRPr lang="de-DE" sz="2000" dirty="0">
              <a:solidFill>
                <a:srgbClr val="000000"/>
              </a:solidFill>
              <a:latin typeface="Times New Roman" pitchFamily="18" charset="0"/>
            </a:endParaRPr>
          </a:p>
        </p:txBody>
      </p:sp>
      <p:pic>
        <p:nvPicPr>
          <p:cNvPr id="119811" name="Picture 3"/>
          <p:cNvPicPr preferRelativeResize="0">
            <a:picLocks noChangeArrowheads="1"/>
          </p:cNvPicPr>
          <p:nvPr/>
        </p:nvPicPr>
        <p:blipFill>
          <a:blip r:embed="rId4" cstate="print"/>
          <a:srcRect/>
          <a:stretch>
            <a:fillRect/>
          </a:stretch>
        </p:blipFill>
        <p:spPr bwMode="auto">
          <a:xfrm>
            <a:off x="1962151" y="549275"/>
            <a:ext cx="8367713" cy="39688"/>
          </a:xfrm>
          <a:prstGeom prst="rect">
            <a:avLst/>
          </a:prstGeom>
          <a:noFill/>
          <a:ln w="9525">
            <a:noFill/>
            <a:miter lim="800000"/>
            <a:headEnd/>
            <a:tailEnd/>
          </a:ln>
          <a:effectLst/>
        </p:spPr>
      </p:pic>
      <p:sp>
        <p:nvSpPr>
          <p:cNvPr id="14" name="Foliennummernplatzhalter 13"/>
          <p:cNvSpPr>
            <a:spLocks noGrp="1"/>
          </p:cNvSpPr>
          <p:nvPr>
            <p:ph type="sldNum" sz="quarter" idx="12"/>
          </p:nvPr>
        </p:nvSpPr>
        <p:spPr/>
        <p:txBody>
          <a:bodyPr/>
          <a:lstStyle/>
          <a:p>
            <a:fld id="{00109233-053B-4E2C-9566-6BC7AFA9A301}" type="slidenum">
              <a:rPr lang="de-DE" smtClean="0"/>
              <a:pPr/>
              <a:t>15</a:t>
            </a:fld>
            <a:endParaRPr lang="de-DE"/>
          </a:p>
        </p:txBody>
      </p:sp>
      <p:graphicFrame>
        <p:nvGraphicFramePr>
          <p:cNvPr id="8199" name="Object 7"/>
          <p:cNvGraphicFramePr>
            <a:graphicFrameLocks noChangeAspect="1"/>
          </p:cNvGraphicFramePr>
          <p:nvPr>
            <p:extLst/>
          </p:nvPr>
        </p:nvGraphicFramePr>
        <p:xfrm>
          <a:off x="4335464" y="2205039"/>
          <a:ext cx="5468937" cy="992187"/>
        </p:xfrm>
        <a:graphic>
          <a:graphicData uri="http://schemas.openxmlformats.org/presentationml/2006/ole">
            <mc:AlternateContent xmlns:mc="http://schemas.openxmlformats.org/markup-compatibility/2006">
              <mc:Choice xmlns:v="urn:schemas-microsoft-com:vml" Requires="v">
                <p:oleObj spid="_x0000_s4119" name="Formel" r:id="rId5" imgW="2654280" imgH="482400" progId="Equation.3">
                  <p:embed/>
                </p:oleObj>
              </mc:Choice>
              <mc:Fallback>
                <p:oleObj name="Formel" r:id="rId5" imgW="2654280" imgH="482400" progId="Equation.3">
                  <p:embed/>
                  <p:pic>
                    <p:nvPicPr>
                      <p:cNvPr id="0" name=""/>
                      <p:cNvPicPr>
                        <a:picLocks noChangeAspect="1" noChangeArrowheads="1"/>
                      </p:cNvPicPr>
                      <p:nvPr/>
                    </p:nvPicPr>
                    <p:blipFill>
                      <a:blip r:embed="rId6"/>
                      <a:srcRect/>
                      <a:stretch>
                        <a:fillRect/>
                      </a:stretch>
                    </p:blipFill>
                    <p:spPr bwMode="auto">
                      <a:xfrm>
                        <a:off x="4335464" y="2205039"/>
                        <a:ext cx="5468937"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feld 11"/>
          <p:cNvSpPr txBox="1"/>
          <p:nvPr/>
        </p:nvSpPr>
        <p:spPr>
          <a:xfrm>
            <a:off x="3071665" y="908720"/>
            <a:ext cx="5687583" cy="369332"/>
          </a:xfrm>
          <a:prstGeom prst="rect">
            <a:avLst/>
          </a:prstGeom>
          <a:noFill/>
        </p:spPr>
        <p:txBody>
          <a:bodyPr wrap="none" rtlCol="0">
            <a:spAutoFit/>
          </a:bodyPr>
          <a:lstStyle/>
          <a:p>
            <a:r>
              <a:rPr lang="de-DE" dirty="0"/>
              <a:t>Keine Einschränkung mehr auf periodische Funktionen f(t).</a:t>
            </a:r>
          </a:p>
        </p:txBody>
      </p:sp>
      <p:sp>
        <p:nvSpPr>
          <p:cNvPr id="13" name="Textfeld 12"/>
          <p:cNvSpPr txBox="1"/>
          <p:nvPr/>
        </p:nvSpPr>
        <p:spPr>
          <a:xfrm>
            <a:off x="1919536" y="1484784"/>
            <a:ext cx="4246804" cy="369332"/>
          </a:xfrm>
          <a:prstGeom prst="rect">
            <a:avLst/>
          </a:prstGeom>
          <a:noFill/>
        </p:spPr>
        <p:txBody>
          <a:bodyPr wrap="none" rtlCol="0">
            <a:spAutoFit/>
          </a:bodyPr>
          <a:lstStyle/>
          <a:p>
            <a:r>
              <a:rPr lang="de-DE" dirty="0"/>
              <a:t>Grenzübergang von der Reihe zum Integral:</a:t>
            </a:r>
          </a:p>
        </p:txBody>
      </p:sp>
      <p:sp>
        <p:nvSpPr>
          <p:cNvPr id="17" name="Textfeld 16"/>
          <p:cNvSpPr txBox="1"/>
          <p:nvPr/>
        </p:nvSpPr>
        <p:spPr>
          <a:xfrm>
            <a:off x="2135560" y="2420888"/>
            <a:ext cx="773738" cy="369332"/>
          </a:xfrm>
          <a:prstGeom prst="rect">
            <a:avLst/>
          </a:prstGeom>
          <a:noFill/>
        </p:spPr>
        <p:txBody>
          <a:bodyPr wrap="none" rtlCol="0">
            <a:spAutoFit/>
          </a:bodyPr>
          <a:lstStyle/>
          <a:p>
            <a:r>
              <a:rPr lang="de-DE" dirty="0"/>
              <a:t>Reihe:</a:t>
            </a:r>
          </a:p>
        </p:txBody>
      </p:sp>
      <p:sp>
        <p:nvSpPr>
          <p:cNvPr id="21" name="Textfeld 20"/>
          <p:cNvSpPr txBox="1"/>
          <p:nvPr/>
        </p:nvSpPr>
        <p:spPr>
          <a:xfrm>
            <a:off x="2135561" y="3429000"/>
            <a:ext cx="680379" cy="369332"/>
          </a:xfrm>
          <a:prstGeom prst="rect">
            <a:avLst/>
          </a:prstGeom>
          <a:noFill/>
        </p:spPr>
        <p:txBody>
          <a:bodyPr wrap="none" rtlCol="0">
            <a:spAutoFit/>
          </a:bodyPr>
          <a:lstStyle/>
          <a:p>
            <a:r>
              <a:rPr lang="de-DE" dirty="0"/>
              <a:t>Jetzt:</a:t>
            </a:r>
          </a:p>
        </p:txBody>
      </p:sp>
      <p:graphicFrame>
        <p:nvGraphicFramePr>
          <p:cNvPr id="186373" name="Object 5"/>
          <p:cNvGraphicFramePr>
            <a:graphicFrameLocks noChangeAspect="1"/>
          </p:cNvGraphicFramePr>
          <p:nvPr>
            <p:extLst/>
          </p:nvPr>
        </p:nvGraphicFramePr>
        <p:xfrm>
          <a:off x="4511676" y="3625850"/>
          <a:ext cx="3844925" cy="1200150"/>
        </p:xfrm>
        <a:graphic>
          <a:graphicData uri="http://schemas.openxmlformats.org/presentationml/2006/ole">
            <mc:AlternateContent xmlns:mc="http://schemas.openxmlformats.org/markup-compatibility/2006">
              <mc:Choice xmlns:v="urn:schemas-microsoft-com:vml" Requires="v">
                <p:oleObj spid="_x0000_s4120" name="Formel" r:id="rId7" imgW="1866900" imgH="584200" progId="Equation.3">
                  <p:embed/>
                </p:oleObj>
              </mc:Choice>
              <mc:Fallback>
                <p:oleObj name="Formel" r:id="rId7" imgW="1866900" imgH="584200" progId="Equation.3">
                  <p:embed/>
                  <p:pic>
                    <p:nvPicPr>
                      <p:cNvPr id="0" name=""/>
                      <p:cNvPicPr>
                        <a:picLocks noChangeAspect="1" noChangeArrowheads="1"/>
                      </p:cNvPicPr>
                      <p:nvPr/>
                    </p:nvPicPr>
                    <p:blipFill>
                      <a:blip r:embed="rId8"/>
                      <a:srcRect/>
                      <a:stretch>
                        <a:fillRect/>
                      </a:stretch>
                    </p:blipFill>
                    <p:spPr bwMode="auto">
                      <a:xfrm>
                        <a:off x="4511676" y="3625850"/>
                        <a:ext cx="3844925" cy="1200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Textfeld 21"/>
          <p:cNvSpPr txBox="1"/>
          <p:nvPr/>
        </p:nvSpPr>
        <p:spPr>
          <a:xfrm>
            <a:off x="6307715" y="4427820"/>
            <a:ext cx="2763642" cy="369332"/>
          </a:xfrm>
          <a:prstGeom prst="rect">
            <a:avLst/>
          </a:prstGeom>
          <a:noFill/>
        </p:spPr>
        <p:txBody>
          <a:bodyPr wrap="none" rtlCol="0">
            <a:spAutoFit/>
          </a:bodyPr>
          <a:lstStyle/>
          <a:p>
            <a:r>
              <a:rPr lang="de-DE" dirty="0"/>
              <a:t>diskret	       kontinuierlich</a:t>
            </a:r>
          </a:p>
        </p:txBody>
      </p:sp>
      <p:graphicFrame>
        <p:nvGraphicFramePr>
          <p:cNvPr id="186374" name="Object 6"/>
          <p:cNvGraphicFramePr>
            <a:graphicFrameLocks noChangeAspect="1"/>
          </p:cNvGraphicFramePr>
          <p:nvPr>
            <p:extLst/>
          </p:nvPr>
        </p:nvGraphicFramePr>
        <p:xfrm>
          <a:off x="2900363" y="5445125"/>
          <a:ext cx="4260850" cy="966788"/>
        </p:xfrm>
        <a:graphic>
          <a:graphicData uri="http://schemas.openxmlformats.org/presentationml/2006/ole">
            <mc:AlternateContent xmlns:mc="http://schemas.openxmlformats.org/markup-compatibility/2006">
              <mc:Choice xmlns:v="urn:schemas-microsoft-com:vml" Requires="v">
                <p:oleObj spid="_x0000_s4121" name="Formel" r:id="rId9" imgW="2070000" imgH="469800" progId="Equation.3">
                  <p:embed/>
                </p:oleObj>
              </mc:Choice>
              <mc:Fallback>
                <p:oleObj name="Formel" r:id="rId9" imgW="2070000" imgH="469800" progId="Equation.3">
                  <p:embed/>
                  <p:pic>
                    <p:nvPicPr>
                      <p:cNvPr id="0" name=""/>
                      <p:cNvPicPr>
                        <a:picLocks noChangeAspect="1" noChangeArrowheads="1"/>
                      </p:cNvPicPr>
                      <p:nvPr/>
                    </p:nvPicPr>
                    <p:blipFill>
                      <a:blip r:embed="rId10"/>
                      <a:srcRect/>
                      <a:stretch>
                        <a:fillRect/>
                      </a:stretch>
                    </p:blipFill>
                    <p:spPr bwMode="auto">
                      <a:xfrm>
                        <a:off x="2900363" y="5445125"/>
                        <a:ext cx="4260850" cy="966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a:xfrm>
            <a:off x="1631505" y="116632"/>
            <a:ext cx="1087157" cy="369332"/>
          </a:xfrm>
          <a:prstGeom prst="rect">
            <a:avLst/>
          </a:prstGeom>
          <a:noFill/>
        </p:spPr>
        <p:txBody>
          <a:bodyPr wrap="none" rtlCol="0">
            <a:spAutoFit/>
          </a:bodyPr>
          <a:lstStyle/>
          <a:p>
            <a:r>
              <a:rPr lang="en-US" dirty="0" err="1"/>
              <a:t>Einschub</a:t>
            </a:r>
            <a:r>
              <a:rPr lang="en-US" dirty="0"/>
              <a:t>:</a:t>
            </a:r>
            <a:endParaRPr lang="de-DE" dirty="0"/>
          </a:p>
        </p:txBody>
      </p:sp>
    </p:spTree>
    <p:extLst>
      <p:ext uri="{BB962C8B-B14F-4D97-AF65-F5344CB8AC3E}">
        <p14:creationId xmlns:p14="http://schemas.microsoft.com/office/powerpoint/2010/main" val="1134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6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6"/>
          <p:cNvSpPr>
            <a:spLocks noChangeArrowheads="1"/>
          </p:cNvSpPr>
          <p:nvPr/>
        </p:nvSpPr>
        <p:spPr bwMode="auto">
          <a:xfrm>
            <a:off x="4583113" y="44451"/>
            <a:ext cx="1981200" cy="396875"/>
          </a:xfrm>
          <a:prstGeom prst="rect">
            <a:avLst/>
          </a:prstGeom>
          <a:noFill/>
          <a:ln w="9525">
            <a:noFill/>
            <a:miter lim="800000"/>
            <a:headEnd/>
            <a:tailEnd/>
          </a:ln>
          <a:effectLst/>
        </p:spPr>
        <p:txBody>
          <a:bodyPr wrap="none">
            <a:spAutoFit/>
          </a:bodyPr>
          <a:lstStyle/>
          <a:p>
            <a:pPr eaLnBrk="0" hangingPunct="0"/>
            <a:r>
              <a:rPr lang="de-DE" sz="2000">
                <a:solidFill>
                  <a:srgbClr val="000000"/>
                </a:solidFill>
                <a:latin typeface="Times New Roman" pitchFamily="18" charset="0"/>
              </a:rPr>
              <a:t>Reziproker Raum</a:t>
            </a:r>
          </a:p>
        </p:txBody>
      </p:sp>
      <p:pic>
        <p:nvPicPr>
          <p:cNvPr id="132103" name="Picture 7"/>
          <p:cNvPicPr preferRelativeResize="0">
            <a:picLocks noChangeArrowheads="1"/>
          </p:cNvPicPr>
          <p:nvPr/>
        </p:nvPicPr>
        <p:blipFill>
          <a:blip r:embed="rId4" cstate="print"/>
          <a:srcRect/>
          <a:stretch>
            <a:fillRect/>
          </a:stretch>
        </p:blipFill>
        <p:spPr bwMode="auto">
          <a:xfrm>
            <a:off x="1962151" y="476250"/>
            <a:ext cx="8367713" cy="39688"/>
          </a:xfrm>
          <a:prstGeom prst="rect">
            <a:avLst/>
          </a:prstGeom>
          <a:noFill/>
          <a:ln w="9525">
            <a:noFill/>
            <a:miter lim="800000"/>
            <a:headEnd/>
            <a:tailEnd/>
          </a:ln>
          <a:effectLst/>
        </p:spPr>
      </p:pic>
      <p:sp>
        <p:nvSpPr>
          <p:cNvPr id="12" name="Foliennummernplatzhalter 11"/>
          <p:cNvSpPr>
            <a:spLocks noGrp="1"/>
          </p:cNvSpPr>
          <p:nvPr>
            <p:ph type="sldNum" sz="quarter" idx="12"/>
          </p:nvPr>
        </p:nvSpPr>
        <p:spPr/>
        <p:txBody>
          <a:bodyPr/>
          <a:lstStyle/>
          <a:p>
            <a:fld id="{00109233-053B-4E2C-9566-6BC7AFA9A301}" type="slidenum">
              <a:rPr lang="de-DE" smtClean="0"/>
              <a:pPr/>
              <a:t>16</a:t>
            </a:fld>
            <a:endParaRPr lang="de-DE"/>
          </a:p>
        </p:txBody>
      </p:sp>
      <p:graphicFrame>
        <p:nvGraphicFramePr>
          <p:cNvPr id="14" name="Object 6"/>
          <p:cNvGraphicFramePr>
            <a:graphicFrameLocks noChangeAspect="1"/>
          </p:cNvGraphicFramePr>
          <p:nvPr/>
        </p:nvGraphicFramePr>
        <p:xfrm>
          <a:off x="6023992" y="1484785"/>
          <a:ext cx="2616200" cy="966787"/>
        </p:xfrm>
        <a:graphic>
          <a:graphicData uri="http://schemas.openxmlformats.org/presentationml/2006/ole">
            <mc:AlternateContent xmlns:mc="http://schemas.openxmlformats.org/markup-compatibility/2006">
              <mc:Choice xmlns:v="urn:schemas-microsoft-com:vml" Requires="v">
                <p:oleObj spid="_x0000_s5150" name="Formel" r:id="rId5" imgW="1269720" imgH="469800" progId="Equation.3">
                  <p:embed/>
                </p:oleObj>
              </mc:Choice>
              <mc:Fallback>
                <p:oleObj name="Formel" r:id="rId5" imgW="12697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3992" y="1484785"/>
                        <a:ext cx="2616200" cy="966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Textfeld 15"/>
          <p:cNvSpPr txBox="1"/>
          <p:nvPr/>
        </p:nvSpPr>
        <p:spPr>
          <a:xfrm>
            <a:off x="1775520" y="980728"/>
            <a:ext cx="4722190" cy="369332"/>
          </a:xfrm>
          <a:prstGeom prst="rect">
            <a:avLst/>
          </a:prstGeom>
          <a:noFill/>
        </p:spPr>
        <p:txBody>
          <a:bodyPr wrap="none" rtlCol="0">
            <a:spAutoFit/>
          </a:bodyPr>
          <a:lstStyle/>
          <a:p>
            <a:r>
              <a:rPr lang="de-DE" dirty="0"/>
              <a:t>Reziproker Raum zur Zeitachse (Frequenzraum): </a:t>
            </a:r>
          </a:p>
        </p:txBody>
      </p:sp>
      <p:sp>
        <p:nvSpPr>
          <p:cNvPr id="17" name="Textfeld 16"/>
          <p:cNvSpPr txBox="1"/>
          <p:nvPr/>
        </p:nvSpPr>
        <p:spPr>
          <a:xfrm>
            <a:off x="1733851" y="5013176"/>
            <a:ext cx="4687245" cy="369332"/>
          </a:xfrm>
          <a:prstGeom prst="rect">
            <a:avLst/>
          </a:prstGeom>
          <a:noFill/>
        </p:spPr>
        <p:txBody>
          <a:bodyPr wrap="none" rtlCol="0">
            <a:spAutoFit/>
          </a:bodyPr>
          <a:lstStyle/>
          <a:p>
            <a:r>
              <a:rPr lang="de-DE" dirty="0"/>
              <a:t>Reziproker Raum zum Ort („Raumfrequenzen“): </a:t>
            </a:r>
          </a:p>
        </p:txBody>
      </p:sp>
      <p:graphicFrame>
        <p:nvGraphicFramePr>
          <p:cNvPr id="13318" name="Object 6"/>
          <p:cNvGraphicFramePr>
            <a:graphicFrameLocks noChangeAspect="1"/>
          </p:cNvGraphicFramePr>
          <p:nvPr/>
        </p:nvGraphicFramePr>
        <p:xfrm>
          <a:off x="2674939" y="5589589"/>
          <a:ext cx="2643187" cy="966787"/>
        </p:xfrm>
        <a:graphic>
          <a:graphicData uri="http://schemas.openxmlformats.org/presentationml/2006/ole">
            <mc:AlternateContent xmlns:mc="http://schemas.openxmlformats.org/markup-compatibility/2006">
              <mc:Choice xmlns:v="urn:schemas-microsoft-com:vml" Requires="v">
                <p:oleObj spid="_x0000_s5151" name="Formel" r:id="rId7" imgW="1282680" imgH="469800" progId="Equation.3">
                  <p:embed/>
                </p:oleObj>
              </mc:Choice>
              <mc:Fallback>
                <p:oleObj name="Formel" r:id="rId7" imgW="128268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939" y="5589589"/>
                        <a:ext cx="2643187" cy="966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extLst/>
          </p:nvPr>
        </p:nvGraphicFramePr>
        <p:xfrm>
          <a:off x="5855866" y="2750246"/>
          <a:ext cx="3192463" cy="966787"/>
        </p:xfrm>
        <a:graphic>
          <a:graphicData uri="http://schemas.openxmlformats.org/presentationml/2006/ole">
            <mc:AlternateContent xmlns:mc="http://schemas.openxmlformats.org/markup-compatibility/2006">
              <mc:Choice xmlns:v="urn:schemas-microsoft-com:vml" Requires="v">
                <p:oleObj spid="_x0000_s5152" name="Formel" r:id="rId9" imgW="1549080" imgH="469800" progId="Equation.3">
                  <p:embed/>
                </p:oleObj>
              </mc:Choice>
              <mc:Fallback>
                <p:oleObj name="Formel" r:id="rId9" imgW="1549080" imgH="469800" progId="Equation.3">
                  <p:embed/>
                  <p:pic>
                    <p:nvPicPr>
                      <p:cNvPr id="0" name=""/>
                      <p:cNvPicPr>
                        <a:picLocks noChangeAspect="1" noChangeArrowheads="1"/>
                      </p:cNvPicPr>
                      <p:nvPr/>
                    </p:nvPicPr>
                    <p:blipFill>
                      <a:blip r:embed="rId10"/>
                      <a:srcRect/>
                      <a:stretch>
                        <a:fillRect/>
                      </a:stretch>
                    </p:blipFill>
                    <p:spPr bwMode="auto">
                      <a:xfrm>
                        <a:off x="5855866" y="2750246"/>
                        <a:ext cx="3192463" cy="966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Textfeld 19"/>
          <p:cNvSpPr txBox="1"/>
          <p:nvPr/>
        </p:nvSpPr>
        <p:spPr>
          <a:xfrm>
            <a:off x="2855641" y="1763524"/>
            <a:ext cx="2382447" cy="369332"/>
          </a:xfrm>
          <a:prstGeom prst="rect">
            <a:avLst/>
          </a:prstGeom>
          <a:noFill/>
        </p:spPr>
        <p:txBody>
          <a:bodyPr wrap="none" rtlCol="0">
            <a:spAutoFit/>
          </a:bodyPr>
          <a:lstStyle/>
          <a:p>
            <a:r>
              <a:rPr lang="de-DE" dirty="0" err="1"/>
              <a:t>Hintransformation</a:t>
            </a:r>
            <a:r>
              <a:rPr lang="de-DE" dirty="0"/>
              <a:t> (FT):</a:t>
            </a:r>
          </a:p>
        </p:txBody>
      </p:sp>
      <p:graphicFrame>
        <p:nvGraphicFramePr>
          <p:cNvPr id="13320" name="Object 8"/>
          <p:cNvGraphicFramePr>
            <a:graphicFrameLocks noChangeAspect="1"/>
          </p:cNvGraphicFramePr>
          <p:nvPr/>
        </p:nvGraphicFramePr>
        <p:xfrm>
          <a:off x="6111875" y="5589240"/>
          <a:ext cx="3113088" cy="966788"/>
        </p:xfrm>
        <a:graphic>
          <a:graphicData uri="http://schemas.openxmlformats.org/presentationml/2006/ole">
            <mc:AlternateContent xmlns:mc="http://schemas.openxmlformats.org/markup-compatibility/2006">
              <mc:Choice xmlns:v="urn:schemas-microsoft-com:vml" Requires="v">
                <p:oleObj spid="_x0000_s5153" name="Formel" r:id="rId11" imgW="1511280" imgH="469800" progId="Equation.3">
                  <p:embed/>
                </p:oleObj>
              </mc:Choice>
              <mc:Fallback>
                <p:oleObj name="Formel" r:id="rId11" imgW="15112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1875" y="5589240"/>
                        <a:ext cx="3113088" cy="966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Textfeld 21"/>
          <p:cNvSpPr txBox="1"/>
          <p:nvPr/>
        </p:nvSpPr>
        <p:spPr>
          <a:xfrm>
            <a:off x="2639616" y="2987660"/>
            <a:ext cx="2700804" cy="369332"/>
          </a:xfrm>
          <a:prstGeom prst="rect">
            <a:avLst/>
          </a:prstGeom>
          <a:noFill/>
        </p:spPr>
        <p:txBody>
          <a:bodyPr wrap="none" rtlCol="0">
            <a:spAutoFit/>
          </a:bodyPr>
          <a:lstStyle/>
          <a:p>
            <a:r>
              <a:rPr lang="de-DE" dirty="0"/>
              <a:t>Rücktransformation (FT</a:t>
            </a:r>
            <a:r>
              <a:rPr lang="de-DE" baseline="30000" dirty="0"/>
              <a:t>-1</a:t>
            </a:r>
            <a:r>
              <a:rPr lang="de-DE" dirty="0"/>
              <a:t>):</a:t>
            </a:r>
          </a:p>
        </p:txBody>
      </p:sp>
      <p:sp>
        <p:nvSpPr>
          <p:cNvPr id="23" name="Textfeld 22"/>
          <p:cNvSpPr txBox="1"/>
          <p:nvPr/>
        </p:nvSpPr>
        <p:spPr>
          <a:xfrm>
            <a:off x="4871865" y="4149081"/>
            <a:ext cx="1904689" cy="461665"/>
          </a:xfrm>
          <a:prstGeom prst="rect">
            <a:avLst/>
          </a:prstGeom>
          <a:noFill/>
        </p:spPr>
        <p:txBody>
          <a:bodyPr wrap="none" rtlCol="0">
            <a:spAutoFit/>
          </a:bodyPr>
          <a:lstStyle/>
          <a:p>
            <a:r>
              <a:rPr lang="de-DE" sz="2400" dirty="0"/>
              <a:t>FT</a:t>
            </a:r>
            <a:r>
              <a:rPr lang="de-DE" sz="2400" baseline="30000" dirty="0"/>
              <a:t>-1</a:t>
            </a:r>
            <a:r>
              <a:rPr lang="de-DE" sz="2400" dirty="0"/>
              <a:t>(F(</a:t>
            </a:r>
            <a:r>
              <a:rPr lang="de-DE" sz="2400" dirty="0">
                <a:latin typeface="Symbol" pitchFamily="18" charset="2"/>
              </a:rPr>
              <a:t>w</a:t>
            </a:r>
            <a:r>
              <a:rPr lang="de-DE" sz="2400" dirty="0"/>
              <a:t>))=f(t)</a:t>
            </a:r>
          </a:p>
        </p:txBody>
      </p:sp>
      <p:sp>
        <p:nvSpPr>
          <p:cNvPr id="15" name="Rectangle 9"/>
          <p:cNvSpPr>
            <a:spLocks noChangeArrowheads="1"/>
          </p:cNvSpPr>
          <p:nvPr/>
        </p:nvSpPr>
        <p:spPr bwMode="auto">
          <a:xfrm>
            <a:off x="5879977" y="1428678"/>
            <a:ext cx="3023939" cy="1039668"/>
          </a:xfrm>
          <a:prstGeom prst="rect">
            <a:avLst/>
          </a:prstGeom>
          <a:noFill/>
          <a:ln w="25400">
            <a:solidFill>
              <a:srgbClr val="FF0000"/>
            </a:solidFill>
            <a:miter lim="800000"/>
            <a:headEnd/>
            <a:tailEnd/>
          </a:ln>
          <a:effectLst/>
        </p:spPr>
        <p:txBody>
          <a:bodyPr wrap="none" anchor="ctr"/>
          <a:lstStyle/>
          <a:p>
            <a:endParaRPr lang="de-DE"/>
          </a:p>
        </p:txBody>
      </p:sp>
      <p:sp>
        <p:nvSpPr>
          <p:cNvPr id="18" name="Rectangle 9"/>
          <p:cNvSpPr>
            <a:spLocks noChangeArrowheads="1"/>
          </p:cNvSpPr>
          <p:nvPr/>
        </p:nvSpPr>
        <p:spPr bwMode="auto">
          <a:xfrm>
            <a:off x="5663952" y="2780730"/>
            <a:ext cx="3440144" cy="1008311"/>
          </a:xfrm>
          <a:prstGeom prst="rect">
            <a:avLst/>
          </a:prstGeom>
          <a:noFill/>
          <a:ln w="25400">
            <a:solidFill>
              <a:srgbClr val="FF0000"/>
            </a:solidFill>
            <a:miter lim="800000"/>
            <a:headEnd/>
            <a:tailEnd/>
          </a:ln>
          <a:effectLst/>
        </p:spPr>
        <p:txBody>
          <a:bodyPr wrap="none" anchor="ctr"/>
          <a:lstStyle/>
          <a:p>
            <a:endParaRPr lang="de-DE"/>
          </a:p>
        </p:txBody>
      </p:sp>
    </p:spTree>
    <p:extLst>
      <p:ext uri="{BB962C8B-B14F-4D97-AF65-F5344CB8AC3E}">
        <p14:creationId xmlns:p14="http://schemas.microsoft.com/office/powerpoint/2010/main" val="6379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Grp="1" noChangeAspect="1"/>
          </p:cNvGraphicFramePr>
          <p:nvPr>
            <p:ph sz="quarter" idx="4294967295"/>
          </p:nvPr>
        </p:nvGraphicFramePr>
        <p:xfrm>
          <a:off x="8795792" y="-27384"/>
          <a:ext cx="1872208" cy="679143"/>
        </p:xfrm>
        <a:graphic>
          <a:graphicData uri="http://schemas.openxmlformats.org/presentationml/2006/ole">
            <mc:AlternateContent xmlns:mc="http://schemas.openxmlformats.org/markup-compatibility/2006">
              <mc:Choice xmlns:v="urn:schemas-microsoft-com:vml" Requires="v">
                <p:oleObj spid="_x0000_s6181" name="Formel" r:id="rId4" imgW="1295280" imgH="469800" progId="Equation.3">
                  <p:embed/>
                </p:oleObj>
              </mc:Choice>
              <mc:Fallback>
                <p:oleObj name="Formel" r:id="rId4" imgW="129528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5792" y="-27384"/>
                        <a:ext cx="1872208" cy="67914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579" name="Rectangle 3"/>
          <p:cNvSpPr>
            <a:spLocks noChangeArrowheads="1"/>
          </p:cNvSpPr>
          <p:nvPr/>
        </p:nvSpPr>
        <p:spPr bwMode="auto">
          <a:xfrm>
            <a:off x="4782988" y="44451"/>
            <a:ext cx="2897188" cy="396875"/>
          </a:xfrm>
          <a:prstGeom prst="rect">
            <a:avLst/>
          </a:prstGeom>
          <a:noFill/>
          <a:ln w="9525">
            <a:noFill/>
            <a:miter lim="800000"/>
            <a:headEnd/>
            <a:tailEnd/>
          </a:ln>
          <a:effectLst/>
        </p:spPr>
        <p:txBody>
          <a:bodyPr wrap="none">
            <a:spAutoFit/>
          </a:bodyPr>
          <a:lstStyle/>
          <a:p>
            <a:pPr eaLnBrk="0" hangingPunct="0"/>
            <a:r>
              <a:rPr lang="de-DE" sz="2000" dirty="0">
                <a:solidFill>
                  <a:srgbClr val="000000"/>
                </a:solidFill>
                <a:latin typeface="Times New Roman" pitchFamily="18" charset="0"/>
              </a:rPr>
              <a:t>Beispiel: FT von Rechteck</a:t>
            </a:r>
          </a:p>
        </p:txBody>
      </p:sp>
      <p:pic>
        <p:nvPicPr>
          <p:cNvPr id="24580" name="Picture 4"/>
          <p:cNvPicPr preferRelativeResize="0">
            <a:picLocks noChangeArrowheads="1"/>
          </p:cNvPicPr>
          <p:nvPr/>
        </p:nvPicPr>
        <p:blipFill>
          <a:blip r:embed="rId6" cstate="print"/>
          <a:srcRect/>
          <a:stretch>
            <a:fillRect/>
          </a:stretch>
        </p:blipFill>
        <p:spPr bwMode="auto">
          <a:xfrm>
            <a:off x="1962151" y="476672"/>
            <a:ext cx="8367713" cy="39688"/>
          </a:xfrm>
          <a:prstGeom prst="rect">
            <a:avLst/>
          </a:prstGeom>
          <a:noFill/>
          <a:ln w="9525">
            <a:noFill/>
            <a:miter lim="800000"/>
            <a:headEnd/>
            <a:tailEnd/>
          </a:ln>
          <a:effectLst/>
        </p:spPr>
      </p:pic>
      <p:graphicFrame>
        <p:nvGraphicFramePr>
          <p:cNvPr id="24581" name="Object 5"/>
          <p:cNvGraphicFramePr>
            <a:graphicFrameLocks noGrp="1" noChangeAspect="1"/>
          </p:cNvGraphicFramePr>
          <p:nvPr>
            <p:ph sz="quarter" idx="4294967295"/>
          </p:nvPr>
        </p:nvGraphicFramePr>
        <p:xfrm>
          <a:off x="2351585" y="2276872"/>
          <a:ext cx="1976437" cy="1033462"/>
        </p:xfrm>
        <a:graphic>
          <a:graphicData uri="http://schemas.openxmlformats.org/presentationml/2006/ole">
            <mc:AlternateContent xmlns:mc="http://schemas.openxmlformats.org/markup-compatibility/2006">
              <mc:Choice xmlns:v="urn:schemas-microsoft-com:vml" Requires="v">
                <p:oleObj spid="_x0000_s6182" name="Formel" r:id="rId7" imgW="1117440" imgH="583920" progId="Equation.3">
                  <p:embed/>
                </p:oleObj>
              </mc:Choice>
              <mc:Fallback>
                <p:oleObj name="Formel" r:id="rId7" imgW="1117440" imgH="583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585" y="2276872"/>
                        <a:ext cx="1976437" cy="1033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Grp="1" noChangeAspect="1"/>
          </p:cNvGraphicFramePr>
          <p:nvPr>
            <p:ph sz="quarter" idx="4294967295"/>
            <p:extLst/>
          </p:nvPr>
        </p:nvGraphicFramePr>
        <p:xfrm>
          <a:off x="2824436" y="4729163"/>
          <a:ext cx="1903412" cy="787400"/>
        </p:xfrm>
        <a:graphic>
          <a:graphicData uri="http://schemas.openxmlformats.org/presentationml/2006/ole">
            <mc:AlternateContent xmlns:mc="http://schemas.openxmlformats.org/markup-compatibility/2006">
              <mc:Choice xmlns:v="urn:schemas-microsoft-com:vml" Requires="v">
                <p:oleObj spid="_x0000_s6183" name="Formel" r:id="rId9" imgW="952200" imgH="393480" progId="Equation.3">
                  <p:embed/>
                </p:oleObj>
              </mc:Choice>
              <mc:Fallback>
                <p:oleObj name="Formel" r:id="rId9" imgW="952200" imgH="393480" progId="Equation.3">
                  <p:embed/>
                  <p:pic>
                    <p:nvPicPr>
                      <p:cNvPr id="0" name=""/>
                      <p:cNvPicPr>
                        <a:picLocks noChangeAspect="1" noChangeArrowheads="1"/>
                      </p:cNvPicPr>
                      <p:nvPr/>
                    </p:nvPicPr>
                    <p:blipFill>
                      <a:blip r:embed="rId10"/>
                      <a:srcRect/>
                      <a:stretch>
                        <a:fillRect/>
                      </a:stretch>
                    </p:blipFill>
                    <p:spPr bwMode="auto">
                      <a:xfrm>
                        <a:off x="2824436" y="4729163"/>
                        <a:ext cx="1903412" cy="787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Grp="1" noChangeAspect="1"/>
          </p:cNvGraphicFramePr>
          <p:nvPr>
            <p:ph sz="quarter" idx="4294967295"/>
          </p:nvPr>
        </p:nvGraphicFramePr>
        <p:xfrm>
          <a:off x="2935288" y="3573017"/>
          <a:ext cx="2584450" cy="785813"/>
        </p:xfrm>
        <a:graphic>
          <a:graphicData uri="http://schemas.openxmlformats.org/presentationml/2006/ole">
            <mc:AlternateContent xmlns:mc="http://schemas.openxmlformats.org/markup-compatibility/2006">
              <mc:Choice xmlns:v="urn:schemas-microsoft-com:vml" Requires="v">
                <p:oleObj spid="_x0000_s6184" name="Formel" r:id="rId11" imgW="1295280" imgH="393480" progId="Equation.3">
                  <p:embed/>
                </p:oleObj>
              </mc:Choice>
              <mc:Fallback>
                <p:oleObj name="Formel" r:id="rId11" imgW="12952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5288" y="3573017"/>
                        <a:ext cx="2584450" cy="785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15"/>
          <p:cNvGrpSpPr>
            <a:grpSpLocks/>
          </p:cNvGrpSpPr>
          <p:nvPr/>
        </p:nvGrpSpPr>
        <p:grpSpPr bwMode="auto">
          <a:xfrm>
            <a:off x="7464426" y="1169988"/>
            <a:ext cx="2303463" cy="1682750"/>
            <a:chOff x="3742" y="737"/>
            <a:chExt cx="1451" cy="1060"/>
          </a:xfrm>
        </p:grpSpPr>
        <p:sp>
          <p:nvSpPr>
            <p:cNvPr id="24584" name="Freeform 8"/>
            <p:cNvSpPr>
              <a:spLocks/>
            </p:cNvSpPr>
            <p:nvPr/>
          </p:nvSpPr>
          <p:spPr bwMode="auto">
            <a:xfrm>
              <a:off x="3742" y="1236"/>
              <a:ext cx="1451" cy="272"/>
            </a:xfrm>
            <a:custGeom>
              <a:avLst/>
              <a:gdLst/>
              <a:ahLst/>
              <a:cxnLst>
                <a:cxn ang="0">
                  <a:pos x="0" y="272"/>
                </a:cxn>
                <a:cxn ang="0">
                  <a:pos x="317" y="272"/>
                </a:cxn>
                <a:cxn ang="0">
                  <a:pos x="317" y="0"/>
                </a:cxn>
                <a:cxn ang="0">
                  <a:pos x="998" y="0"/>
                </a:cxn>
                <a:cxn ang="0">
                  <a:pos x="998" y="272"/>
                </a:cxn>
                <a:cxn ang="0">
                  <a:pos x="1451" y="272"/>
                </a:cxn>
              </a:cxnLst>
              <a:rect l="0" t="0" r="r" b="b"/>
              <a:pathLst>
                <a:path w="1451" h="272">
                  <a:moveTo>
                    <a:pt x="0" y="272"/>
                  </a:moveTo>
                  <a:lnTo>
                    <a:pt x="317" y="272"/>
                  </a:lnTo>
                  <a:lnTo>
                    <a:pt x="317" y="0"/>
                  </a:lnTo>
                  <a:lnTo>
                    <a:pt x="998" y="0"/>
                  </a:lnTo>
                  <a:lnTo>
                    <a:pt x="998" y="272"/>
                  </a:lnTo>
                  <a:lnTo>
                    <a:pt x="1451" y="272"/>
                  </a:lnTo>
                </a:path>
              </a:pathLst>
            </a:custGeom>
            <a:noFill/>
            <a:ln w="9525">
              <a:solidFill>
                <a:schemeClr val="tx1"/>
              </a:solidFill>
              <a:round/>
              <a:headEnd/>
              <a:tailEnd/>
            </a:ln>
            <a:effectLst/>
          </p:spPr>
          <p:txBody>
            <a:bodyPr/>
            <a:lstStyle/>
            <a:p>
              <a:endParaRPr lang="de-DE"/>
            </a:p>
          </p:txBody>
        </p:sp>
        <p:sp>
          <p:nvSpPr>
            <p:cNvPr id="24585" name="Line 9"/>
            <p:cNvSpPr>
              <a:spLocks noChangeShapeType="1"/>
            </p:cNvSpPr>
            <p:nvPr/>
          </p:nvSpPr>
          <p:spPr bwMode="auto">
            <a:xfrm>
              <a:off x="4105" y="1149"/>
              <a:ext cx="589" cy="0"/>
            </a:xfrm>
            <a:prstGeom prst="line">
              <a:avLst/>
            </a:prstGeom>
            <a:noFill/>
            <a:ln w="9525">
              <a:solidFill>
                <a:schemeClr val="tx1"/>
              </a:solidFill>
              <a:round/>
              <a:headEnd type="triangle" w="med" len="med"/>
              <a:tailEnd type="triangle" w="med" len="med"/>
            </a:ln>
            <a:effectLst/>
          </p:spPr>
          <p:txBody>
            <a:bodyPr/>
            <a:lstStyle/>
            <a:p>
              <a:endParaRPr lang="de-DE"/>
            </a:p>
          </p:txBody>
        </p:sp>
        <p:sp>
          <p:nvSpPr>
            <p:cNvPr id="24586" name="Line 10"/>
            <p:cNvSpPr>
              <a:spLocks noChangeShapeType="1"/>
            </p:cNvSpPr>
            <p:nvPr/>
          </p:nvSpPr>
          <p:spPr bwMode="auto">
            <a:xfrm>
              <a:off x="4830" y="1236"/>
              <a:ext cx="0" cy="272"/>
            </a:xfrm>
            <a:prstGeom prst="line">
              <a:avLst/>
            </a:prstGeom>
            <a:noFill/>
            <a:ln w="9525">
              <a:solidFill>
                <a:schemeClr val="tx1"/>
              </a:solidFill>
              <a:round/>
              <a:headEnd type="triangle" w="med" len="med"/>
              <a:tailEnd type="triangle" w="med" len="med"/>
            </a:ln>
            <a:effectLst/>
          </p:spPr>
          <p:txBody>
            <a:bodyPr/>
            <a:lstStyle/>
            <a:p>
              <a:endParaRPr lang="de-DE"/>
            </a:p>
          </p:txBody>
        </p:sp>
        <p:sp>
          <p:nvSpPr>
            <p:cNvPr id="24587" name="Text Box 11"/>
            <p:cNvSpPr txBox="1">
              <a:spLocks noChangeArrowheads="1"/>
            </p:cNvSpPr>
            <p:nvPr/>
          </p:nvSpPr>
          <p:spPr bwMode="auto">
            <a:xfrm>
              <a:off x="4863" y="1203"/>
              <a:ext cx="186" cy="233"/>
            </a:xfrm>
            <a:prstGeom prst="rect">
              <a:avLst/>
            </a:prstGeom>
            <a:noFill/>
            <a:ln w="9525">
              <a:noFill/>
              <a:miter lim="800000"/>
              <a:headEnd/>
              <a:tailEnd/>
            </a:ln>
            <a:effectLst/>
          </p:spPr>
          <p:txBody>
            <a:bodyPr wrap="none">
              <a:spAutoFit/>
            </a:bodyPr>
            <a:lstStyle/>
            <a:p>
              <a:r>
                <a:rPr lang="en-US"/>
                <a:t>a</a:t>
              </a:r>
            </a:p>
          </p:txBody>
        </p:sp>
        <p:sp>
          <p:nvSpPr>
            <p:cNvPr id="24588" name="Text Box 12"/>
            <p:cNvSpPr txBox="1">
              <a:spLocks noChangeArrowheads="1"/>
            </p:cNvSpPr>
            <p:nvPr/>
          </p:nvSpPr>
          <p:spPr bwMode="auto">
            <a:xfrm>
              <a:off x="4241" y="964"/>
              <a:ext cx="196" cy="231"/>
            </a:xfrm>
            <a:prstGeom prst="rect">
              <a:avLst/>
            </a:prstGeom>
            <a:noFill/>
            <a:ln w="9525">
              <a:noFill/>
              <a:miter lim="800000"/>
              <a:headEnd/>
              <a:tailEnd/>
            </a:ln>
            <a:effectLst/>
          </p:spPr>
          <p:txBody>
            <a:bodyPr wrap="none">
              <a:spAutoFit/>
            </a:bodyPr>
            <a:lstStyle/>
            <a:p>
              <a:r>
                <a:rPr lang="en-US"/>
                <a:t>b</a:t>
              </a:r>
            </a:p>
          </p:txBody>
        </p:sp>
        <p:sp>
          <p:nvSpPr>
            <p:cNvPr id="24589" name="Line 13"/>
            <p:cNvSpPr>
              <a:spLocks noChangeShapeType="1"/>
            </p:cNvSpPr>
            <p:nvPr/>
          </p:nvSpPr>
          <p:spPr bwMode="auto">
            <a:xfrm flipV="1">
              <a:off x="4422" y="737"/>
              <a:ext cx="0" cy="907"/>
            </a:xfrm>
            <a:prstGeom prst="line">
              <a:avLst/>
            </a:prstGeom>
            <a:noFill/>
            <a:ln w="9525" cap="rnd">
              <a:solidFill>
                <a:schemeClr val="tx1"/>
              </a:solidFill>
              <a:prstDash val="sysDot"/>
              <a:round/>
              <a:headEnd/>
              <a:tailEnd/>
            </a:ln>
            <a:effectLst/>
          </p:spPr>
          <p:txBody>
            <a:bodyPr/>
            <a:lstStyle/>
            <a:p>
              <a:endParaRPr lang="de-DE"/>
            </a:p>
          </p:txBody>
        </p:sp>
        <p:sp>
          <p:nvSpPr>
            <p:cNvPr id="24590" name="Text Box 14"/>
            <p:cNvSpPr txBox="1">
              <a:spLocks noChangeArrowheads="1"/>
            </p:cNvSpPr>
            <p:nvPr/>
          </p:nvSpPr>
          <p:spPr bwMode="auto">
            <a:xfrm>
              <a:off x="4332" y="1566"/>
              <a:ext cx="196" cy="231"/>
            </a:xfrm>
            <a:prstGeom prst="rect">
              <a:avLst/>
            </a:prstGeom>
            <a:noFill/>
            <a:ln w="9525">
              <a:noFill/>
              <a:miter lim="800000"/>
              <a:headEnd/>
              <a:tailEnd/>
            </a:ln>
            <a:effectLst/>
          </p:spPr>
          <p:txBody>
            <a:bodyPr wrap="none">
              <a:spAutoFit/>
            </a:bodyPr>
            <a:lstStyle/>
            <a:p>
              <a:r>
                <a:rPr lang="en-US"/>
                <a:t>0</a:t>
              </a:r>
            </a:p>
          </p:txBody>
        </p:sp>
      </p:grpSp>
      <p:grpSp>
        <p:nvGrpSpPr>
          <p:cNvPr id="3" name="Group 18"/>
          <p:cNvGrpSpPr>
            <a:grpSpLocks/>
          </p:cNvGrpSpPr>
          <p:nvPr/>
        </p:nvGrpSpPr>
        <p:grpSpPr bwMode="auto">
          <a:xfrm>
            <a:off x="7032625" y="3500438"/>
            <a:ext cx="3455988" cy="1947862"/>
            <a:chOff x="3470" y="2205"/>
            <a:chExt cx="2177" cy="1227"/>
          </a:xfrm>
        </p:grpSpPr>
        <p:pic>
          <p:nvPicPr>
            <p:cNvPr id="24592" name="Picture 16" descr="800px-Rechteckfenster_Spektrum"/>
            <p:cNvPicPr>
              <a:picLocks noChangeAspect="1" noChangeArrowheads="1"/>
            </p:cNvPicPr>
            <p:nvPr/>
          </p:nvPicPr>
          <p:blipFill>
            <a:blip r:embed="rId13" cstate="print"/>
            <a:srcRect/>
            <a:stretch>
              <a:fillRect/>
            </a:stretch>
          </p:blipFill>
          <p:spPr bwMode="auto">
            <a:xfrm>
              <a:off x="3470" y="2205"/>
              <a:ext cx="2154" cy="1227"/>
            </a:xfrm>
            <a:prstGeom prst="rect">
              <a:avLst/>
            </a:prstGeom>
            <a:noFill/>
          </p:spPr>
        </p:pic>
        <p:sp>
          <p:nvSpPr>
            <p:cNvPr id="24593" name="Rectangle 17"/>
            <p:cNvSpPr>
              <a:spLocks noChangeArrowheads="1"/>
            </p:cNvSpPr>
            <p:nvPr/>
          </p:nvSpPr>
          <p:spPr bwMode="auto">
            <a:xfrm>
              <a:off x="3605" y="3224"/>
              <a:ext cx="2042" cy="115"/>
            </a:xfrm>
            <a:prstGeom prst="rect">
              <a:avLst/>
            </a:prstGeom>
            <a:solidFill>
              <a:schemeClr val="bg1"/>
            </a:solidFill>
            <a:ln w="9525">
              <a:solidFill>
                <a:schemeClr val="bg1"/>
              </a:solidFill>
              <a:miter lim="800000"/>
              <a:headEnd/>
              <a:tailEnd/>
            </a:ln>
            <a:effectLst/>
          </p:spPr>
          <p:txBody>
            <a:bodyPr wrap="none" anchor="ctr"/>
            <a:lstStyle/>
            <a:p>
              <a:endParaRPr lang="de-DE"/>
            </a:p>
          </p:txBody>
        </p:sp>
      </p:grpSp>
      <p:sp>
        <p:nvSpPr>
          <p:cNvPr id="19" name="Foliennummernplatzhalter 18"/>
          <p:cNvSpPr>
            <a:spLocks noGrp="1"/>
          </p:cNvSpPr>
          <p:nvPr>
            <p:ph type="sldNum" sz="quarter" idx="12"/>
          </p:nvPr>
        </p:nvSpPr>
        <p:spPr/>
        <p:txBody>
          <a:bodyPr/>
          <a:lstStyle/>
          <a:p>
            <a:fld id="{00109233-053B-4E2C-9566-6BC7AFA9A301}" type="slidenum">
              <a:rPr lang="de-DE" smtClean="0"/>
              <a:pPr/>
              <a:t>17</a:t>
            </a:fld>
            <a:endParaRPr lang="de-DE"/>
          </a:p>
        </p:txBody>
      </p:sp>
      <p:graphicFrame>
        <p:nvGraphicFramePr>
          <p:cNvPr id="131078" name="Object 6"/>
          <p:cNvGraphicFramePr>
            <a:graphicFrameLocks noChangeAspect="1"/>
          </p:cNvGraphicFramePr>
          <p:nvPr/>
        </p:nvGraphicFramePr>
        <p:xfrm>
          <a:off x="2423593" y="1052736"/>
          <a:ext cx="2689225" cy="792162"/>
        </p:xfrm>
        <a:graphic>
          <a:graphicData uri="http://schemas.openxmlformats.org/presentationml/2006/ole">
            <mc:AlternateContent xmlns:mc="http://schemas.openxmlformats.org/markup-compatibility/2006">
              <mc:Choice xmlns:v="urn:schemas-microsoft-com:vml" Requires="v">
                <p:oleObj spid="_x0000_s6185" name="Formel" r:id="rId14" imgW="1968480" imgH="507960" progId="Equation.3">
                  <p:embed/>
                </p:oleObj>
              </mc:Choice>
              <mc:Fallback>
                <p:oleObj name="Formel" r:id="rId14" imgW="1968480" imgH="507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23593" y="1052736"/>
                        <a:ext cx="2689225" cy="7921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54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9469" y="1825625"/>
            <a:ext cx="7553062" cy="4351338"/>
          </a:xfrm>
        </p:spPr>
      </p:pic>
    </p:spTree>
    <p:extLst>
      <p:ext uri="{BB962C8B-B14F-4D97-AF65-F5344CB8AC3E}">
        <p14:creationId xmlns:p14="http://schemas.microsoft.com/office/powerpoint/2010/main" val="408281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9865A8D3-AAFC-45F3-B33E-4EF62CD356EC}" type="slidenum">
              <a:rPr lang="de-DE" smtClean="0">
                <a:solidFill>
                  <a:srgbClr val="000000"/>
                </a:solidFill>
                <a:latin typeface="Arial"/>
              </a:rPr>
              <a:pPr>
                <a:defRPr/>
              </a:pPr>
              <a:t>19</a:t>
            </a:fld>
            <a:endParaRPr lang="de-DE">
              <a:solidFill>
                <a:srgbClr val="000000"/>
              </a:solidFill>
              <a:latin typeface="Arial"/>
            </a:endParaRPr>
          </a:p>
        </p:txBody>
      </p:sp>
      <p:sp>
        <p:nvSpPr>
          <p:cNvPr id="3" name="Textfeld 2"/>
          <p:cNvSpPr txBox="1"/>
          <p:nvPr/>
        </p:nvSpPr>
        <p:spPr>
          <a:xfrm>
            <a:off x="2959163" y="331555"/>
            <a:ext cx="6831382" cy="369332"/>
          </a:xfrm>
          <a:prstGeom prst="rect">
            <a:avLst/>
          </a:prstGeom>
          <a:noFill/>
        </p:spPr>
        <p:txBody>
          <a:bodyPr wrap="square" rtlCol="0">
            <a:spAutoFit/>
          </a:bodyPr>
          <a:lstStyle/>
          <a:p>
            <a:r>
              <a:rPr lang="de-DE" dirty="0"/>
              <a:t>Beispiel: Anwendung der </a:t>
            </a:r>
            <a:r>
              <a:rPr lang="de-DE" dirty="0" err="1"/>
              <a:t>Fourieranalyse</a:t>
            </a:r>
            <a:r>
              <a:rPr lang="de-DE" dirty="0"/>
              <a:t> in der Bildverarbeitung </a:t>
            </a:r>
          </a:p>
        </p:txBody>
      </p:sp>
      <p:pic>
        <p:nvPicPr>
          <p:cNvPr id="4" name="Bild 3" descr="Rasterbild für FF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364" y="1305406"/>
            <a:ext cx="7031181" cy="4413283"/>
          </a:xfrm>
          <a:prstGeom prst="rect">
            <a:avLst/>
          </a:prstGeom>
        </p:spPr>
      </p:pic>
    </p:spTree>
    <p:extLst>
      <p:ext uri="{BB962C8B-B14F-4D97-AF65-F5344CB8AC3E}">
        <p14:creationId xmlns:p14="http://schemas.microsoft.com/office/powerpoint/2010/main" val="297172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36634" y="76200"/>
            <a:ext cx="2621230" cy="369332"/>
          </a:xfrm>
          <a:prstGeom prst="rect">
            <a:avLst/>
          </a:prstGeom>
          <a:noFill/>
        </p:spPr>
        <p:txBody>
          <a:bodyPr wrap="none" rtlCol="0">
            <a:spAutoFit/>
          </a:bodyPr>
          <a:lstStyle/>
          <a:p>
            <a:r>
              <a:rPr lang="de-DE" u="sng" dirty="0">
                <a:solidFill>
                  <a:srgbClr val="000000"/>
                </a:solidFill>
                <a:latin typeface="Arial"/>
              </a:rPr>
              <a:t>b) Zirkulare Polarisation</a:t>
            </a:r>
          </a:p>
        </p:txBody>
      </p:sp>
      <p:sp>
        <p:nvSpPr>
          <p:cNvPr id="4" name="Textfeld 3"/>
          <p:cNvSpPr txBox="1"/>
          <p:nvPr/>
        </p:nvSpPr>
        <p:spPr>
          <a:xfrm>
            <a:off x="1905000" y="457201"/>
            <a:ext cx="4114800" cy="646331"/>
          </a:xfrm>
          <a:prstGeom prst="rect">
            <a:avLst/>
          </a:prstGeom>
          <a:noFill/>
        </p:spPr>
        <p:txBody>
          <a:bodyPr wrap="square" rtlCol="0">
            <a:spAutoFit/>
          </a:bodyPr>
          <a:lstStyle/>
          <a:p>
            <a:r>
              <a:rPr lang="de-DE" i="1" dirty="0">
                <a:solidFill>
                  <a:srgbClr val="000000"/>
                </a:solidFill>
                <a:latin typeface="Arial"/>
              </a:rPr>
              <a:t>E</a:t>
            </a:r>
            <a:r>
              <a:rPr lang="de-DE" i="1" baseline="-25000" dirty="0">
                <a:solidFill>
                  <a:srgbClr val="000000"/>
                </a:solidFill>
                <a:latin typeface="Arial"/>
              </a:rPr>
              <a:t>x</a:t>
            </a:r>
            <a:r>
              <a:rPr lang="de-DE" i="1" dirty="0">
                <a:solidFill>
                  <a:srgbClr val="000000"/>
                </a:solidFill>
                <a:latin typeface="Arial"/>
              </a:rPr>
              <a:t> </a:t>
            </a:r>
            <a:r>
              <a:rPr lang="de-DE" dirty="0">
                <a:solidFill>
                  <a:srgbClr val="000000"/>
                </a:solidFill>
                <a:latin typeface="Arial"/>
              </a:rPr>
              <a:t>und </a:t>
            </a:r>
            <a:r>
              <a:rPr lang="de-DE" i="1" dirty="0" err="1">
                <a:solidFill>
                  <a:srgbClr val="000000"/>
                </a:solidFill>
                <a:latin typeface="Arial"/>
              </a:rPr>
              <a:t>E</a:t>
            </a:r>
            <a:r>
              <a:rPr lang="de-DE" i="1" baseline="-25000" dirty="0" err="1">
                <a:solidFill>
                  <a:srgbClr val="000000"/>
                </a:solidFill>
                <a:latin typeface="Arial"/>
              </a:rPr>
              <a:t>y</a:t>
            </a:r>
            <a:r>
              <a:rPr lang="de-DE" dirty="0">
                <a:solidFill>
                  <a:srgbClr val="000000"/>
                </a:solidFill>
                <a:latin typeface="Arial"/>
              </a:rPr>
              <a:t> schwingen schwingen um 90 Grad </a:t>
            </a:r>
            <a:r>
              <a:rPr lang="de-DE" dirty="0" err="1">
                <a:solidFill>
                  <a:srgbClr val="000000"/>
                </a:solidFill>
                <a:latin typeface="Arial"/>
              </a:rPr>
              <a:t>phasenverschoben</a:t>
            </a:r>
            <a:r>
              <a:rPr lang="de-DE" dirty="0">
                <a:solidFill>
                  <a:srgbClr val="000000"/>
                </a:solidFill>
                <a:latin typeface="Arial"/>
              </a:rPr>
              <a:t>.</a:t>
            </a:r>
          </a:p>
        </p:txBody>
      </p:sp>
      <p:graphicFrame>
        <p:nvGraphicFramePr>
          <p:cNvPr id="209922" name="Object 2"/>
          <p:cNvGraphicFramePr>
            <a:graphicFrameLocks noChangeAspect="1"/>
          </p:cNvGraphicFramePr>
          <p:nvPr/>
        </p:nvGraphicFramePr>
        <p:xfrm>
          <a:off x="2098448" y="1185181"/>
          <a:ext cx="2157412" cy="314325"/>
        </p:xfrm>
        <a:graphic>
          <a:graphicData uri="http://schemas.openxmlformats.org/presentationml/2006/ole">
            <mc:AlternateContent xmlns:mc="http://schemas.openxmlformats.org/markup-compatibility/2006">
              <mc:Choice xmlns:v="urn:schemas-microsoft-com:vml" Requires="v">
                <p:oleObj spid="_x0000_s8229" name="Formel" r:id="rId3" imgW="1308100" imgH="203200" progId="Equation.3">
                  <p:embed/>
                </p:oleObj>
              </mc:Choice>
              <mc:Fallback>
                <p:oleObj name="Formel" r:id="rId3" imgW="1308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448" y="1185181"/>
                        <a:ext cx="215741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aphicFrame>
        <p:nvGraphicFramePr>
          <p:cNvPr id="209923" name="Object 3"/>
          <p:cNvGraphicFramePr>
            <a:graphicFrameLocks noChangeAspect="1"/>
          </p:cNvGraphicFramePr>
          <p:nvPr/>
        </p:nvGraphicFramePr>
        <p:xfrm>
          <a:off x="2100263" y="1643064"/>
          <a:ext cx="2786062" cy="333375"/>
        </p:xfrm>
        <a:graphic>
          <a:graphicData uri="http://schemas.openxmlformats.org/presentationml/2006/ole">
            <mc:AlternateContent xmlns:mc="http://schemas.openxmlformats.org/markup-compatibility/2006">
              <mc:Choice xmlns:v="urn:schemas-microsoft-com:vml" Requires="v">
                <p:oleObj spid="_x0000_s8230" name="Formel" r:id="rId5" imgW="1689100" imgH="215900" progId="Equation.3">
                  <p:embed/>
                </p:oleObj>
              </mc:Choice>
              <mc:Fallback>
                <p:oleObj name="Formel" r:id="rId5" imgW="16891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263" y="1643064"/>
                        <a:ext cx="278606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sp>
        <p:nvSpPr>
          <p:cNvPr id="9" name="Textfeld 8"/>
          <p:cNvSpPr txBox="1"/>
          <p:nvPr/>
        </p:nvSpPr>
        <p:spPr>
          <a:xfrm>
            <a:off x="1676400" y="4724400"/>
            <a:ext cx="3505200" cy="1477328"/>
          </a:xfrm>
          <a:prstGeom prst="rect">
            <a:avLst/>
          </a:prstGeom>
          <a:noFill/>
        </p:spPr>
        <p:txBody>
          <a:bodyPr wrap="square" rtlCol="0">
            <a:spAutoFit/>
          </a:bodyPr>
          <a:lstStyle/>
          <a:p>
            <a:r>
              <a:rPr lang="de-DE" dirty="0">
                <a:solidFill>
                  <a:srgbClr val="000000"/>
                </a:solidFill>
                <a:latin typeface="Arial"/>
              </a:rPr>
              <a:t>Wenn man dieselbe Welle zu einem Zeitpunkt  t „eingefroren“ betrachtet, so beschreibt der E-Feld-Vektor eine Linksschraube um die z-Achse.  </a:t>
            </a:r>
          </a:p>
        </p:txBody>
      </p:sp>
      <p:pic>
        <p:nvPicPr>
          <p:cNvPr id="10" name="Bild 9" descr="Bild 1.png"/>
          <p:cNvPicPr>
            <a:picLocks noChangeAspect="1"/>
          </p:cNvPicPr>
          <p:nvPr/>
        </p:nvPicPr>
        <p:blipFill>
          <a:blip r:embed="rId7">
            <a:clrChange>
              <a:clrFrom>
                <a:srgbClr val="FFFFFF"/>
              </a:clrFrom>
              <a:clrTo>
                <a:srgbClr val="FFFFFF">
                  <a:alpha val="0"/>
                </a:srgbClr>
              </a:clrTo>
            </a:clrChange>
          </a:blip>
          <a:stretch>
            <a:fillRect/>
          </a:stretch>
        </p:blipFill>
        <p:spPr>
          <a:xfrm>
            <a:off x="6813612" y="228600"/>
            <a:ext cx="3473388" cy="3138488"/>
          </a:xfrm>
          <a:prstGeom prst="rect">
            <a:avLst/>
          </a:prstGeom>
        </p:spPr>
      </p:pic>
      <p:sp>
        <p:nvSpPr>
          <p:cNvPr id="11" name="Textfeld 10"/>
          <p:cNvSpPr txBox="1"/>
          <p:nvPr/>
        </p:nvSpPr>
        <p:spPr>
          <a:xfrm>
            <a:off x="1676400" y="2590801"/>
            <a:ext cx="5029200" cy="1754327"/>
          </a:xfrm>
          <a:prstGeom prst="rect">
            <a:avLst/>
          </a:prstGeom>
          <a:noFill/>
        </p:spPr>
        <p:txBody>
          <a:bodyPr wrap="square" rtlCol="0">
            <a:spAutoFit/>
          </a:bodyPr>
          <a:lstStyle/>
          <a:p>
            <a:r>
              <a:rPr lang="de-DE" dirty="0">
                <a:solidFill>
                  <a:srgbClr val="000000"/>
                </a:solidFill>
                <a:latin typeface="Arial"/>
              </a:rPr>
              <a:t>Wenn man das E-Feld der Welle mit -</a:t>
            </a:r>
            <a:r>
              <a:rPr lang="de-DE" dirty="0">
                <a:solidFill>
                  <a:srgbClr val="000000"/>
                </a:solidFill>
                <a:latin typeface="Symbol" charset="2"/>
                <a:cs typeface="Symbol" charset="2"/>
              </a:rPr>
              <a:t>p</a:t>
            </a:r>
            <a:r>
              <a:rPr lang="de-DE" dirty="0">
                <a:solidFill>
                  <a:srgbClr val="000000"/>
                </a:solidFill>
                <a:latin typeface="Arial"/>
              </a:rPr>
              <a:t>/2 Phasenverschiebung  an einem festen Ort betrachtet, und gegen die Ausbreitungsrichtung („von vorne“) betrachtet, so dreht es sich gegen den Uhrzeigersinn um die z-Achse. (</a:t>
            </a:r>
            <a:r>
              <a:rPr lang="de-DE" dirty="0" err="1">
                <a:solidFill>
                  <a:srgbClr val="000000"/>
                </a:solidFill>
                <a:latin typeface="Arial"/>
              </a:rPr>
              <a:t>linkszirkular</a:t>
            </a:r>
            <a:r>
              <a:rPr lang="de-DE" dirty="0">
                <a:solidFill>
                  <a:srgbClr val="000000"/>
                </a:solidFill>
                <a:latin typeface="Arial"/>
              </a:rPr>
              <a:t> polarisiert)</a:t>
            </a:r>
          </a:p>
        </p:txBody>
      </p:sp>
      <p:graphicFrame>
        <p:nvGraphicFramePr>
          <p:cNvPr id="14" name="Object 2"/>
          <p:cNvGraphicFramePr>
            <a:graphicFrameLocks noChangeAspect="1"/>
          </p:cNvGraphicFramePr>
          <p:nvPr/>
        </p:nvGraphicFramePr>
        <p:xfrm>
          <a:off x="4866948" y="2100897"/>
          <a:ext cx="1550988" cy="314325"/>
        </p:xfrm>
        <a:graphic>
          <a:graphicData uri="http://schemas.openxmlformats.org/presentationml/2006/ole">
            <mc:AlternateContent xmlns:mc="http://schemas.openxmlformats.org/markup-compatibility/2006">
              <mc:Choice xmlns:v="urn:schemas-microsoft-com:vml" Requires="v">
                <p:oleObj spid="_x0000_s8231" name="Formel" r:id="rId8" imgW="939800" imgH="203200" progId="Equation.3">
                  <p:embed/>
                </p:oleObj>
              </mc:Choice>
              <mc:Fallback>
                <p:oleObj name="Formel" r:id="rId8" imgW="9398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6948" y="2100897"/>
                        <a:ext cx="1550988"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aphicFrame>
        <p:nvGraphicFramePr>
          <p:cNvPr id="20" name="Object 3"/>
          <p:cNvGraphicFramePr>
            <a:graphicFrameLocks noChangeAspect="1"/>
          </p:cNvGraphicFramePr>
          <p:nvPr/>
        </p:nvGraphicFramePr>
        <p:xfrm>
          <a:off x="2079626" y="2105026"/>
          <a:ext cx="2263775" cy="333375"/>
        </p:xfrm>
        <a:graphic>
          <a:graphicData uri="http://schemas.openxmlformats.org/presentationml/2006/ole">
            <mc:AlternateContent xmlns:mc="http://schemas.openxmlformats.org/markup-compatibility/2006">
              <mc:Choice xmlns:v="urn:schemas-microsoft-com:vml" Requires="v">
                <p:oleObj spid="_x0000_s8232" name="Formel" r:id="rId10" imgW="1371600" imgH="215900" progId="Equation.3">
                  <p:embed/>
                </p:oleObj>
              </mc:Choice>
              <mc:Fallback>
                <p:oleObj name="Formel" r:id="rId10" imgW="13716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9626" y="2105026"/>
                        <a:ext cx="226377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grpSp>
        <p:nvGrpSpPr>
          <p:cNvPr id="5" name="Gruppierung 24"/>
          <p:cNvGrpSpPr/>
          <p:nvPr/>
        </p:nvGrpSpPr>
        <p:grpSpPr>
          <a:xfrm>
            <a:off x="2022288" y="6339185"/>
            <a:ext cx="4648974" cy="395708"/>
            <a:chOff x="498288" y="6339185"/>
            <a:chExt cx="4648974" cy="395708"/>
          </a:xfrm>
        </p:grpSpPr>
        <p:graphicFrame>
          <p:nvGraphicFramePr>
            <p:cNvPr id="21" name="Object 2"/>
            <p:cNvGraphicFramePr>
              <a:graphicFrameLocks noChangeAspect="1"/>
            </p:cNvGraphicFramePr>
            <p:nvPr/>
          </p:nvGraphicFramePr>
          <p:xfrm>
            <a:off x="498288" y="6420568"/>
            <a:ext cx="1006475" cy="314325"/>
          </p:xfrm>
          <a:graphic>
            <a:graphicData uri="http://schemas.openxmlformats.org/presentationml/2006/ole">
              <mc:AlternateContent xmlns:mc="http://schemas.openxmlformats.org/markup-compatibility/2006">
                <mc:Choice xmlns:v="urn:schemas-microsoft-com:vml" Requires="v">
                  <p:oleObj spid="_x0000_s8233" name="Formel" r:id="rId12" imgW="609600" imgH="203200" progId="Equation.3">
                    <p:embed/>
                  </p:oleObj>
                </mc:Choice>
                <mc:Fallback>
                  <p:oleObj name="Formel" r:id="rId12" imgW="6096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288" y="6420568"/>
                          <a:ext cx="1006475"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oleObj>
                </mc:Fallback>
              </mc:AlternateContent>
            </a:graphicData>
          </a:graphic>
        </p:graphicFrame>
        <p:sp>
          <p:nvSpPr>
            <p:cNvPr id="22" name="Textfeld 21"/>
            <p:cNvSpPr txBox="1"/>
            <p:nvPr/>
          </p:nvSpPr>
          <p:spPr>
            <a:xfrm>
              <a:off x="1642062" y="6339185"/>
              <a:ext cx="3505200" cy="369332"/>
            </a:xfrm>
            <a:prstGeom prst="rect">
              <a:avLst/>
            </a:prstGeom>
            <a:noFill/>
          </p:spPr>
          <p:txBody>
            <a:bodyPr wrap="square" rtlCol="0">
              <a:spAutoFit/>
            </a:bodyPr>
            <a:lstStyle/>
            <a:p>
              <a:r>
                <a:rPr lang="de-DE" dirty="0">
                  <a:solidFill>
                    <a:srgbClr val="000000"/>
                  </a:solidFill>
                  <a:latin typeface="Arial"/>
                </a:rPr>
                <a:t>elliptisch polarisiert</a:t>
              </a:r>
            </a:p>
          </p:txBody>
        </p:sp>
      </p:grpSp>
      <p:sp>
        <p:nvSpPr>
          <p:cNvPr id="23" name="Foliennummernplatzhalter 1"/>
          <p:cNvSpPr txBox="1">
            <a:spLocks/>
          </p:cNvSpPr>
          <p:nvPr/>
        </p:nvSpPr>
        <p:spPr>
          <a:xfrm>
            <a:off x="8470900" y="-25400"/>
            <a:ext cx="2133600" cy="365125"/>
          </a:xfrm>
          <a:prstGeom prst="rect">
            <a:avLst/>
          </a:prstGeom>
        </p:spPr>
        <p:txBody>
          <a:bodyPr vert="horz" lIns="91440" tIns="45720" rIns="91440" bIns="45720" rtlCol="0" anchor="ctr"/>
          <a:lstStyle/>
          <a:p>
            <a:pPr algn="r">
              <a:defRPr/>
            </a:pPr>
            <a:fld id="{602A67A0-FED0-7843-907F-9861B5FE3323}" type="slidenum">
              <a:rPr lang="de-DE">
                <a:solidFill>
                  <a:srgbClr val="00C340"/>
                </a:solidFill>
                <a:latin typeface="Calibri"/>
                <a:cs typeface="Calibri"/>
              </a:rPr>
              <a:pPr algn="r">
                <a:defRPr/>
              </a:pPr>
              <a:t>2</a:t>
            </a:fld>
            <a:endParaRPr lang="de-DE" dirty="0">
              <a:solidFill>
                <a:srgbClr val="00C340"/>
              </a:solidFill>
              <a:latin typeface="Calibri"/>
              <a:cs typeface="Calibri"/>
            </a:endParaRPr>
          </a:p>
        </p:txBody>
      </p:sp>
      <p:sp>
        <p:nvSpPr>
          <p:cNvPr id="2" name="Foliennummernplatzhalter 1"/>
          <p:cNvSpPr>
            <a:spLocks noGrp="1"/>
          </p:cNvSpPr>
          <p:nvPr>
            <p:ph type="sldNum" sz="quarter" idx="12"/>
          </p:nvPr>
        </p:nvSpPr>
        <p:spPr/>
        <p:txBody>
          <a:bodyPr/>
          <a:lstStyle/>
          <a:p>
            <a:pPr>
              <a:defRPr/>
            </a:pPr>
            <a:fld id="{9865A8D3-AAFC-45F3-B33E-4EF62CD356EC}" type="slidenum">
              <a:rPr lang="de-DE" smtClean="0">
                <a:solidFill>
                  <a:srgbClr val="000000"/>
                </a:solidFill>
                <a:latin typeface="Arial"/>
              </a:rPr>
              <a:pPr>
                <a:defRPr/>
              </a:pPr>
              <a:t>2</a:t>
            </a:fld>
            <a:endParaRPr lang="de-DE">
              <a:solidFill>
                <a:srgbClr val="000000"/>
              </a:solidFill>
              <a:latin typeface="Arial"/>
            </a:endParaRPr>
          </a:p>
        </p:txBody>
      </p:sp>
      <p:pic>
        <p:nvPicPr>
          <p:cNvPr id="6" name="Grafik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49620" y="3810743"/>
            <a:ext cx="4058816" cy="2528442"/>
          </a:xfrm>
          <a:prstGeom prst="rect">
            <a:avLst/>
          </a:prstGeom>
        </p:spPr>
      </p:pic>
      <p:pic>
        <p:nvPicPr>
          <p:cNvPr id="7" name="Grafik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9851" y="3809389"/>
            <a:ext cx="4058322" cy="2528135"/>
          </a:xfrm>
          <a:prstGeom prst="rect">
            <a:avLst/>
          </a:prstGeom>
        </p:spPr>
      </p:pic>
    </p:spTree>
    <p:extLst>
      <p:ext uri="{BB962C8B-B14F-4D97-AF65-F5344CB8AC3E}">
        <p14:creationId xmlns:p14="http://schemas.microsoft.com/office/powerpoint/2010/main" val="286386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284" y="526614"/>
            <a:ext cx="4221212" cy="2553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1559496" y="476672"/>
            <a:ext cx="1609034" cy="338554"/>
          </a:xfrm>
          <a:prstGeom prst="rect">
            <a:avLst/>
          </a:prstGeom>
          <a:noFill/>
          <a:ln w="9525">
            <a:noFill/>
            <a:miter lim="800000"/>
            <a:headEnd/>
            <a:tailEnd/>
          </a:ln>
          <a:effectLst/>
        </p:spPr>
        <p:txBody>
          <a:bodyPr wrap="none">
            <a:spAutoFit/>
          </a:bodyPr>
          <a:lstStyle/>
          <a:p>
            <a:r>
              <a:rPr lang="de-DE" sz="1600" u="sng" dirty="0">
                <a:solidFill>
                  <a:srgbClr val="000000"/>
                </a:solidFill>
                <a:latin typeface="Symbol" pitchFamily="18" charset="2"/>
              </a:rPr>
              <a:t>l</a:t>
            </a:r>
            <a:r>
              <a:rPr lang="de-DE" sz="1600" u="sng" dirty="0">
                <a:solidFill>
                  <a:srgbClr val="000000"/>
                </a:solidFill>
                <a:latin typeface="Arial"/>
              </a:rPr>
              <a:t>/4 – Plättchen:</a:t>
            </a:r>
            <a:endParaRPr lang="de-DE" sz="1600" u="sng" dirty="0">
              <a:solidFill>
                <a:srgbClr val="000000"/>
              </a:solidFill>
              <a:latin typeface="Symbol" pitchFamily="18" charset="2"/>
            </a:endParaRPr>
          </a:p>
        </p:txBody>
      </p:sp>
      <p:sp>
        <p:nvSpPr>
          <p:cNvPr id="7" name="Text Box 6"/>
          <p:cNvSpPr txBox="1">
            <a:spLocks noChangeArrowheads="1"/>
          </p:cNvSpPr>
          <p:nvPr/>
        </p:nvSpPr>
        <p:spPr bwMode="auto">
          <a:xfrm>
            <a:off x="1117959" y="878583"/>
            <a:ext cx="3744416" cy="338554"/>
          </a:xfrm>
          <a:prstGeom prst="rect">
            <a:avLst/>
          </a:prstGeom>
          <a:noFill/>
          <a:ln w="9525">
            <a:noFill/>
            <a:miter lim="800000"/>
            <a:headEnd/>
            <a:tailEnd/>
          </a:ln>
          <a:effectLst/>
        </p:spPr>
        <p:txBody>
          <a:bodyPr wrap="square">
            <a:spAutoFit/>
          </a:bodyPr>
          <a:lstStyle/>
          <a:p>
            <a:pPr algn="ctr"/>
            <a:r>
              <a:rPr lang="de-DE" sz="1600" dirty="0">
                <a:solidFill>
                  <a:srgbClr val="000000"/>
                </a:solidFill>
                <a:latin typeface="Arial"/>
              </a:rPr>
              <a:t>Doppelbrechender Kristall:</a:t>
            </a:r>
          </a:p>
        </p:txBody>
      </p:sp>
      <p:sp>
        <p:nvSpPr>
          <p:cNvPr id="9" name="Text Box 15"/>
          <p:cNvSpPr txBox="1">
            <a:spLocks noChangeArrowheads="1"/>
          </p:cNvSpPr>
          <p:nvPr/>
        </p:nvSpPr>
        <p:spPr bwMode="auto">
          <a:xfrm>
            <a:off x="1710854" y="1196753"/>
            <a:ext cx="4795074" cy="830997"/>
          </a:xfrm>
          <a:prstGeom prst="rect">
            <a:avLst/>
          </a:prstGeom>
          <a:noFill/>
          <a:ln w="9525">
            <a:noFill/>
            <a:miter lim="800000"/>
            <a:headEnd/>
            <a:tailEnd/>
          </a:ln>
          <a:effectLst/>
        </p:spPr>
        <p:txBody>
          <a:bodyPr wrap="square">
            <a:spAutoFit/>
          </a:bodyPr>
          <a:lstStyle/>
          <a:p>
            <a:r>
              <a:rPr lang="de-DE" sz="1600" dirty="0">
                <a:solidFill>
                  <a:srgbClr val="000000"/>
                </a:solidFill>
                <a:latin typeface="Arial"/>
              </a:rPr>
              <a:t>Zwei senkrecht polarisierte Strahlen besitzen unterschiedliche Ausbreitungsgeschwindigkeiten (Brechungsindizes).</a:t>
            </a:r>
          </a:p>
        </p:txBody>
      </p:sp>
      <p:sp>
        <p:nvSpPr>
          <p:cNvPr id="10" name="Rectangle 20"/>
          <p:cNvSpPr>
            <a:spLocks noChangeArrowheads="1"/>
          </p:cNvSpPr>
          <p:nvPr/>
        </p:nvSpPr>
        <p:spPr bwMode="auto">
          <a:xfrm>
            <a:off x="2284887" y="2983614"/>
            <a:ext cx="5668539" cy="338554"/>
          </a:xfrm>
          <a:prstGeom prst="rect">
            <a:avLst/>
          </a:prstGeom>
          <a:noFill/>
          <a:ln w="9525">
            <a:noFill/>
            <a:miter lim="800000"/>
            <a:headEnd/>
            <a:tailEnd/>
          </a:ln>
          <a:effectLst/>
        </p:spPr>
        <p:txBody>
          <a:bodyPr wrap="none">
            <a:spAutoFit/>
          </a:bodyPr>
          <a:lstStyle/>
          <a:p>
            <a:r>
              <a:rPr lang="de-DE" sz="1600" dirty="0">
                <a:solidFill>
                  <a:srgbClr val="000000"/>
                </a:solidFill>
                <a:latin typeface="Arial"/>
              </a:rPr>
              <a:t>Linear polarisiertes Licht wird zu zirkular polarisiertem Licht. </a:t>
            </a:r>
          </a:p>
        </p:txBody>
      </p:sp>
      <p:sp>
        <p:nvSpPr>
          <p:cNvPr id="11" name="AutoShape 21"/>
          <p:cNvSpPr>
            <a:spLocks noChangeArrowheads="1"/>
          </p:cNvSpPr>
          <p:nvPr/>
        </p:nvSpPr>
        <p:spPr bwMode="auto">
          <a:xfrm>
            <a:off x="1975357" y="3096922"/>
            <a:ext cx="287337" cy="215900"/>
          </a:xfrm>
          <a:prstGeom prst="rightArrow">
            <a:avLst>
              <a:gd name="adj1" fmla="val 50000"/>
              <a:gd name="adj2" fmla="val 33272"/>
            </a:avLst>
          </a:prstGeom>
          <a:solidFill>
            <a:schemeClr val="accent1"/>
          </a:solidFill>
          <a:ln w="9525">
            <a:solidFill>
              <a:schemeClr val="tx1"/>
            </a:solidFill>
            <a:miter lim="800000"/>
            <a:headEnd/>
            <a:tailEnd/>
          </a:ln>
          <a:effectLst/>
        </p:spPr>
        <p:txBody>
          <a:bodyPr wrap="none" anchor="ctr"/>
          <a:lstStyle/>
          <a:p>
            <a:endParaRPr lang="de-DE" sz="1600">
              <a:solidFill>
                <a:srgbClr val="000000"/>
              </a:solidFill>
              <a:latin typeface="Arial"/>
            </a:endParaRPr>
          </a:p>
        </p:txBody>
      </p:sp>
      <p:sp>
        <p:nvSpPr>
          <p:cNvPr id="12" name="Rectangle 7"/>
          <p:cNvSpPr>
            <a:spLocks noChangeArrowheads="1"/>
          </p:cNvSpPr>
          <p:nvPr/>
        </p:nvSpPr>
        <p:spPr bwMode="auto">
          <a:xfrm>
            <a:off x="2245530" y="32386"/>
            <a:ext cx="7621848" cy="400110"/>
          </a:xfrm>
          <a:prstGeom prst="rect">
            <a:avLst/>
          </a:prstGeom>
          <a:noFill/>
          <a:ln w="9525">
            <a:noFill/>
            <a:miter lim="800000"/>
            <a:headEnd/>
            <a:tailEnd/>
          </a:ln>
          <a:effectLst/>
        </p:spPr>
        <p:txBody>
          <a:bodyPr wrap="none">
            <a:spAutoFit/>
          </a:bodyPr>
          <a:lstStyle/>
          <a:p>
            <a:pPr eaLnBrk="0" hangingPunct="0"/>
            <a:r>
              <a:rPr lang="de-DE" sz="2000" dirty="0">
                <a:solidFill>
                  <a:srgbClr val="000000"/>
                </a:solidFill>
                <a:latin typeface="Helvetica" charset="0"/>
              </a:rPr>
              <a:t>Lambda Viertel Platte – Erzeugung von zirkular polarisiertem Licht</a:t>
            </a:r>
          </a:p>
        </p:txBody>
      </p:sp>
      <p:pic>
        <p:nvPicPr>
          <p:cNvPr id="13" name="Picture 8"/>
          <p:cNvPicPr preferRelativeResize="0">
            <a:picLocks noChangeArrowheads="1"/>
          </p:cNvPicPr>
          <p:nvPr/>
        </p:nvPicPr>
        <p:blipFill>
          <a:blip r:embed="rId4" cstate="print"/>
          <a:srcRect/>
          <a:stretch>
            <a:fillRect/>
          </a:stretch>
        </p:blipFill>
        <p:spPr bwMode="auto">
          <a:xfrm>
            <a:off x="1962151" y="436986"/>
            <a:ext cx="8367713" cy="39687"/>
          </a:xfrm>
          <a:prstGeom prst="rect">
            <a:avLst/>
          </a:prstGeom>
          <a:noFill/>
          <a:ln w="9525">
            <a:noFill/>
            <a:miter lim="800000"/>
            <a:headEnd/>
            <a:tailEnd/>
          </a:ln>
          <a:effectLst/>
        </p:spPr>
      </p:pic>
      <p:sp>
        <p:nvSpPr>
          <p:cNvPr id="14" name="Text Box 10"/>
          <p:cNvSpPr txBox="1">
            <a:spLocks noChangeArrowheads="1"/>
          </p:cNvSpPr>
          <p:nvPr/>
        </p:nvSpPr>
        <p:spPr bwMode="auto">
          <a:xfrm>
            <a:off x="1710855" y="2168059"/>
            <a:ext cx="5618417" cy="830997"/>
          </a:xfrm>
          <a:prstGeom prst="rect">
            <a:avLst/>
          </a:prstGeom>
          <a:noFill/>
          <a:ln w="9525">
            <a:noFill/>
            <a:miter lim="800000"/>
            <a:headEnd/>
            <a:tailEnd/>
          </a:ln>
          <a:effectLst/>
        </p:spPr>
        <p:txBody>
          <a:bodyPr wrap="square">
            <a:spAutoFit/>
          </a:bodyPr>
          <a:lstStyle/>
          <a:p>
            <a:r>
              <a:rPr lang="de-DE" sz="1600" dirty="0">
                <a:solidFill>
                  <a:srgbClr val="000000"/>
                </a:solidFill>
                <a:latin typeface="Arial"/>
              </a:rPr>
              <a:t>Wenn der Kristall die richtige Dicke besitzt, haben die beiden Strahlen eine optische Wegdifferenz von einem </a:t>
            </a:r>
            <a:r>
              <a:rPr lang="de-DE" sz="1600" dirty="0" err="1">
                <a:solidFill>
                  <a:srgbClr val="000000"/>
                </a:solidFill>
                <a:latin typeface="Arial"/>
              </a:rPr>
              <a:t>ungeradzahligen</a:t>
            </a:r>
            <a:r>
              <a:rPr lang="de-DE" sz="1600" dirty="0">
                <a:solidFill>
                  <a:srgbClr val="000000"/>
                </a:solidFill>
                <a:latin typeface="Arial"/>
              </a:rPr>
              <a:t> Vielfachen von </a:t>
            </a:r>
            <a:r>
              <a:rPr lang="de-DE" sz="1600" dirty="0">
                <a:solidFill>
                  <a:srgbClr val="000000"/>
                </a:solidFill>
                <a:latin typeface="Symbol" pitchFamily="18" charset="2"/>
              </a:rPr>
              <a:t>l</a:t>
            </a:r>
            <a:r>
              <a:rPr lang="de-DE" sz="1600" baseline="-25000" dirty="0">
                <a:solidFill>
                  <a:srgbClr val="000000"/>
                </a:solidFill>
                <a:latin typeface="Arial"/>
              </a:rPr>
              <a:t>0</a:t>
            </a:r>
            <a:r>
              <a:rPr lang="de-DE" sz="1600" dirty="0">
                <a:solidFill>
                  <a:srgbClr val="000000"/>
                </a:solidFill>
                <a:latin typeface="Arial"/>
              </a:rPr>
              <a:t>/4.</a:t>
            </a:r>
          </a:p>
        </p:txBody>
      </p:sp>
      <p:sp>
        <p:nvSpPr>
          <p:cNvPr id="15" name="Rectangle 20"/>
          <p:cNvSpPr>
            <a:spLocks noChangeArrowheads="1"/>
          </p:cNvSpPr>
          <p:nvPr/>
        </p:nvSpPr>
        <p:spPr bwMode="auto">
          <a:xfrm>
            <a:off x="2284886" y="3290049"/>
            <a:ext cx="5622052" cy="338554"/>
          </a:xfrm>
          <a:prstGeom prst="rect">
            <a:avLst/>
          </a:prstGeom>
          <a:noFill/>
          <a:ln w="9525">
            <a:noFill/>
            <a:miter lim="800000"/>
            <a:headEnd/>
            <a:tailEnd/>
          </a:ln>
          <a:effectLst/>
        </p:spPr>
        <p:txBody>
          <a:bodyPr wrap="none">
            <a:spAutoFit/>
          </a:bodyPr>
          <a:lstStyle/>
          <a:p>
            <a:r>
              <a:rPr lang="de-DE" sz="1600" dirty="0">
                <a:solidFill>
                  <a:srgbClr val="000000"/>
                </a:solidFill>
                <a:latin typeface="Arial"/>
              </a:rPr>
              <a:t>Zirkular polarisiertes Licht wird zu linear polarisiertem Licht. </a:t>
            </a:r>
          </a:p>
        </p:txBody>
      </p:sp>
      <p:sp>
        <p:nvSpPr>
          <p:cNvPr id="16" name="AutoShape 21"/>
          <p:cNvSpPr>
            <a:spLocks noChangeArrowheads="1"/>
          </p:cNvSpPr>
          <p:nvPr/>
        </p:nvSpPr>
        <p:spPr bwMode="auto">
          <a:xfrm>
            <a:off x="1964005" y="3375443"/>
            <a:ext cx="287337" cy="215900"/>
          </a:xfrm>
          <a:prstGeom prst="rightArrow">
            <a:avLst>
              <a:gd name="adj1" fmla="val 50000"/>
              <a:gd name="adj2" fmla="val 33272"/>
            </a:avLst>
          </a:prstGeom>
          <a:solidFill>
            <a:schemeClr val="accent1"/>
          </a:solidFill>
          <a:ln w="9525">
            <a:solidFill>
              <a:schemeClr val="tx1"/>
            </a:solidFill>
            <a:miter lim="800000"/>
            <a:headEnd/>
            <a:tailEnd/>
          </a:ln>
          <a:effectLst/>
        </p:spPr>
        <p:txBody>
          <a:bodyPr wrap="none" anchor="ctr"/>
          <a:lstStyle/>
          <a:p>
            <a:endParaRPr lang="de-DE" sz="1600">
              <a:solidFill>
                <a:srgbClr val="000000"/>
              </a:solidFill>
              <a:latin typeface="Arial"/>
            </a:endParaRPr>
          </a:p>
        </p:txBody>
      </p:sp>
      <p:sp>
        <p:nvSpPr>
          <p:cNvPr id="18" name="Foliennummernplatzhalter 17"/>
          <p:cNvSpPr>
            <a:spLocks noGrp="1"/>
          </p:cNvSpPr>
          <p:nvPr>
            <p:ph type="sldNum" sz="quarter" idx="12"/>
          </p:nvPr>
        </p:nvSpPr>
        <p:spPr/>
        <p:txBody>
          <a:bodyPr/>
          <a:lstStyle/>
          <a:p>
            <a:fld id="{724B8A89-CC93-4CAF-8AAC-34BFF46F2B65}" type="slidenum">
              <a:rPr lang="de-DE" sz="1600">
                <a:solidFill>
                  <a:srgbClr val="000000"/>
                </a:solidFill>
                <a:latin typeface="Arial"/>
              </a:rPr>
              <a:pPr/>
              <a:t>3</a:t>
            </a:fld>
            <a:endParaRPr lang="de-DE" sz="1600">
              <a:solidFill>
                <a:srgbClr val="000000"/>
              </a:solidFill>
              <a:latin typeface="Arial"/>
            </a:endParaRPr>
          </a:p>
        </p:txBody>
      </p:sp>
      <p:pic>
        <p:nvPicPr>
          <p:cNvPr id="147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585" y="3573017"/>
            <a:ext cx="7307477" cy="3082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Bild 16"/>
          <p:cNvPicPr>
            <a:picLocks noChangeAspect="1"/>
          </p:cNvPicPr>
          <p:nvPr/>
        </p:nvPicPr>
        <p:blipFill>
          <a:blip r:embed="rId6"/>
          <a:stretch>
            <a:fillRect/>
          </a:stretch>
        </p:blipFill>
        <p:spPr>
          <a:xfrm>
            <a:off x="7923840" y="2581022"/>
            <a:ext cx="2498933" cy="1633918"/>
          </a:xfrm>
          <a:prstGeom prst="rect">
            <a:avLst/>
          </a:prstGeom>
        </p:spPr>
      </p:pic>
    </p:spTree>
    <p:extLst>
      <p:ext uri="{BB962C8B-B14F-4D97-AF65-F5344CB8AC3E}">
        <p14:creationId xmlns:p14="http://schemas.microsoft.com/office/powerpoint/2010/main" val="39804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coverviewfigure1"/>
          <p:cNvPicPr>
            <a:picLocks noChangeAspect="1" noChangeArrowheads="1"/>
          </p:cNvPicPr>
          <p:nvPr/>
        </p:nvPicPr>
        <p:blipFill>
          <a:blip r:embed="rId3" cstate="print"/>
          <a:srcRect/>
          <a:stretch>
            <a:fillRect/>
          </a:stretch>
        </p:blipFill>
        <p:spPr bwMode="auto">
          <a:xfrm>
            <a:off x="2128839" y="981076"/>
            <a:ext cx="3908425" cy="5343525"/>
          </a:xfrm>
          <a:prstGeom prst="rect">
            <a:avLst/>
          </a:prstGeom>
          <a:noFill/>
          <a:ln w="9525">
            <a:noFill/>
            <a:miter lim="800000"/>
            <a:headEnd/>
            <a:tailEnd/>
          </a:ln>
        </p:spPr>
      </p:pic>
      <p:sp>
        <p:nvSpPr>
          <p:cNvPr id="41987" name="Rectangle 3"/>
          <p:cNvSpPr>
            <a:spLocks noChangeArrowheads="1"/>
          </p:cNvSpPr>
          <p:nvPr/>
        </p:nvSpPr>
        <p:spPr bwMode="auto">
          <a:xfrm>
            <a:off x="4295776" y="115888"/>
            <a:ext cx="2422525" cy="457200"/>
          </a:xfrm>
          <a:prstGeom prst="rect">
            <a:avLst/>
          </a:prstGeom>
          <a:noFill/>
          <a:ln w="9525">
            <a:noFill/>
            <a:miter lim="800000"/>
            <a:headEnd/>
            <a:tailEnd/>
          </a:ln>
        </p:spPr>
        <p:txBody>
          <a:bodyPr wrap="none">
            <a:spAutoFit/>
          </a:bodyPr>
          <a:lstStyle/>
          <a:p>
            <a:pPr eaLnBrk="0" hangingPunct="0"/>
            <a:r>
              <a:rPr lang="de-DE" sz="2400">
                <a:solidFill>
                  <a:srgbClr val="000000"/>
                </a:solidFill>
                <a:latin typeface="Helvetica" pitchFamily="34" charset="0"/>
              </a:rPr>
              <a:t>DIC Mikroskopie</a:t>
            </a:r>
            <a:endParaRPr lang="de-DE">
              <a:solidFill>
                <a:srgbClr val="000000"/>
              </a:solidFill>
              <a:latin typeface="Helvetica" pitchFamily="34" charset="0"/>
            </a:endParaRPr>
          </a:p>
        </p:txBody>
      </p:sp>
      <p:pic>
        <p:nvPicPr>
          <p:cNvPr id="41988" name="Picture 4"/>
          <p:cNvPicPr preferRelativeResize="0">
            <a:picLocks noChangeArrowheads="1"/>
          </p:cNvPicPr>
          <p:nvPr/>
        </p:nvPicPr>
        <p:blipFill>
          <a:blip r:embed="rId4" cstate="print"/>
          <a:srcRect/>
          <a:stretch>
            <a:fillRect/>
          </a:stretch>
        </p:blipFill>
        <p:spPr bwMode="auto">
          <a:xfrm>
            <a:off x="1962151" y="569914"/>
            <a:ext cx="8367713" cy="39687"/>
          </a:xfrm>
          <a:prstGeom prst="rect">
            <a:avLst/>
          </a:prstGeom>
          <a:noFill/>
          <a:ln w="9525">
            <a:noFill/>
            <a:miter lim="800000"/>
            <a:headEnd/>
            <a:tailEnd/>
          </a:ln>
        </p:spPr>
      </p:pic>
      <p:sp>
        <p:nvSpPr>
          <p:cNvPr id="4" name="Foliennummernplatzhalter 3"/>
          <p:cNvSpPr>
            <a:spLocks noGrp="1"/>
          </p:cNvSpPr>
          <p:nvPr>
            <p:ph type="sldNum" sz="quarter" idx="12"/>
          </p:nvPr>
        </p:nvSpPr>
        <p:spPr/>
        <p:txBody>
          <a:bodyPr/>
          <a:lstStyle/>
          <a:p>
            <a:fld id="{E6732C6D-04CE-431E-9FED-EB4320B4D21B}" type="slidenum">
              <a:rPr lang="de-DE" smtClean="0">
                <a:solidFill>
                  <a:srgbClr val="000000"/>
                </a:solidFill>
                <a:latin typeface="Arial"/>
              </a:rPr>
              <a:pPr/>
              <a:t>4</a:t>
            </a:fld>
            <a:endParaRPr lang="de-DE">
              <a:solidFill>
                <a:srgbClr val="000000"/>
              </a:solidFill>
              <a:latin typeface="Arial"/>
            </a:endParaRPr>
          </a:p>
        </p:txBody>
      </p:sp>
      <p:sp>
        <p:nvSpPr>
          <p:cNvPr id="6" name="Rectangle 3"/>
          <p:cNvSpPr>
            <a:spLocks noChangeArrowheads="1"/>
          </p:cNvSpPr>
          <p:nvPr/>
        </p:nvSpPr>
        <p:spPr bwMode="auto">
          <a:xfrm>
            <a:off x="6268472" y="4960719"/>
            <a:ext cx="46307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de-DE" dirty="0">
                <a:solidFill>
                  <a:srgbClr val="333399"/>
                </a:solidFill>
                <a:latin typeface="Times" charset="0"/>
              </a:rPr>
              <a:t>http://</a:t>
            </a:r>
            <a:r>
              <a:rPr lang="de-DE" dirty="0" err="1">
                <a:solidFill>
                  <a:srgbClr val="333399"/>
                </a:solidFill>
                <a:latin typeface="Times" charset="0"/>
              </a:rPr>
              <a:t>micro.magnet.fsu.edu</a:t>
            </a:r>
            <a:r>
              <a:rPr lang="de-DE" dirty="0">
                <a:solidFill>
                  <a:srgbClr val="333399"/>
                </a:solidFill>
                <a:latin typeface="Times" charset="0"/>
              </a:rPr>
              <a:t>/primer/</a:t>
            </a:r>
            <a:r>
              <a:rPr lang="de-DE" dirty="0" err="1">
                <a:solidFill>
                  <a:srgbClr val="333399"/>
                </a:solidFill>
                <a:latin typeface="Times" charset="0"/>
              </a:rPr>
              <a:t>java</a:t>
            </a:r>
            <a:r>
              <a:rPr lang="de-DE" dirty="0">
                <a:solidFill>
                  <a:srgbClr val="333399"/>
                </a:solidFill>
                <a:latin typeface="Times" charset="0"/>
              </a:rPr>
              <a:t>/</a:t>
            </a:r>
            <a:r>
              <a:rPr lang="de-DE" dirty="0" err="1">
                <a:solidFill>
                  <a:srgbClr val="333399"/>
                </a:solidFill>
                <a:latin typeface="Times" charset="0"/>
              </a:rPr>
              <a:t>dic</a:t>
            </a:r>
            <a:r>
              <a:rPr lang="de-DE" dirty="0">
                <a:solidFill>
                  <a:srgbClr val="333399"/>
                </a:solidFill>
                <a:latin typeface="Times" charset="0"/>
              </a:rPr>
              <a:t>/</a:t>
            </a:r>
            <a:r>
              <a:rPr lang="de-DE" dirty="0" err="1">
                <a:solidFill>
                  <a:srgbClr val="333399"/>
                </a:solidFill>
                <a:latin typeface="Times" charset="0"/>
              </a:rPr>
              <a:t>wollastonwavefronts</a:t>
            </a:r>
            <a:r>
              <a:rPr lang="de-DE" dirty="0">
                <a:solidFill>
                  <a:srgbClr val="333399"/>
                </a:solidFill>
                <a:latin typeface="Times" charset="0"/>
              </a:rPr>
              <a:t>/</a:t>
            </a:r>
            <a:r>
              <a:rPr lang="de-DE" dirty="0" err="1">
                <a:solidFill>
                  <a:srgbClr val="333399"/>
                </a:solidFill>
                <a:latin typeface="Times" charset="0"/>
              </a:rPr>
              <a:t>index.html</a:t>
            </a:r>
            <a:endParaRPr lang="de-DE" dirty="0">
              <a:solidFill>
                <a:srgbClr val="333399"/>
              </a:solidFill>
              <a:latin typeface="Times" charset="0"/>
            </a:endParaRPr>
          </a:p>
        </p:txBody>
      </p:sp>
      <p:sp>
        <p:nvSpPr>
          <p:cNvPr id="7" name="Rectangle 4"/>
          <p:cNvSpPr>
            <a:spLocks noChangeArrowheads="1"/>
          </p:cNvSpPr>
          <p:nvPr/>
        </p:nvSpPr>
        <p:spPr bwMode="auto">
          <a:xfrm>
            <a:off x="6268472" y="5678270"/>
            <a:ext cx="339204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de-DE" dirty="0">
                <a:solidFill>
                  <a:srgbClr val="333399"/>
                </a:solidFill>
                <a:latin typeface="Times" charset="0"/>
              </a:rPr>
              <a:t>http://</a:t>
            </a:r>
            <a:r>
              <a:rPr lang="de-DE" dirty="0" err="1">
                <a:solidFill>
                  <a:srgbClr val="333399"/>
                </a:solidFill>
                <a:latin typeface="Times" charset="0"/>
              </a:rPr>
              <a:t>micro.magnet.fsu.edu</a:t>
            </a:r>
            <a:r>
              <a:rPr lang="de-DE" dirty="0">
                <a:solidFill>
                  <a:srgbClr val="333399"/>
                </a:solidFill>
                <a:latin typeface="Times" charset="0"/>
              </a:rPr>
              <a:t>/primer/</a:t>
            </a:r>
            <a:r>
              <a:rPr lang="de-DE" dirty="0" err="1">
                <a:solidFill>
                  <a:srgbClr val="333399"/>
                </a:solidFill>
                <a:latin typeface="Times" charset="0"/>
              </a:rPr>
              <a:t>java</a:t>
            </a:r>
            <a:r>
              <a:rPr lang="de-DE" dirty="0">
                <a:solidFill>
                  <a:srgbClr val="333399"/>
                </a:solidFill>
                <a:latin typeface="Times" charset="0"/>
              </a:rPr>
              <a:t>/</a:t>
            </a:r>
            <a:r>
              <a:rPr lang="de-DE" dirty="0" err="1">
                <a:solidFill>
                  <a:srgbClr val="333399"/>
                </a:solidFill>
                <a:latin typeface="Times" charset="0"/>
              </a:rPr>
              <a:t>dic</a:t>
            </a:r>
            <a:r>
              <a:rPr lang="de-DE" dirty="0">
                <a:solidFill>
                  <a:srgbClr val="333399"/>
                </a:solidFill>
                <a:latin typeface="Times" charset="0"/>
              </a:rPr>
              <a:t>/</a:t>
            </a:r>
            <a:r>
              <a:rPr lang="de-DE" dirty="0" err="1">
                <a:solidFill>
                  <a:srgbClr val="333399"/>
                </a:solidFill>
                <a:latin typeface="Times" charset="0"/>
              </a:rPr>
              <a:t>lightpaths</a:t>
            </a:r>
            <a:r>
              <a:rPr lang="de-DE" dirty="0">
                <a:solidFill>
                  <a:srgbClr val="333399"/>
                </a:solidFill>
                <a:latin typeface="Times" charset="0"/>
              </a:rPr>
              <a:t>/</a:t>
            </a:r>
            <a:r>
              <a:rPr lang="de-DE" dirty="0" err="1">
                <a:solidFill>
                  <a:srgbClr val="333399"/>
                </a:solidFill>
                <a:latin typeface="Times" charset="0"/>
              </a:rPr>
              <a:t>index.html</a:t>
            </a:r>
            <a:endParaRPr lang="de-DE" dirty="0">
              <a:solidFill>
                <a:srgbClr val="333399"/>
              </a:solidFill>
              <a:latin typeface="Times" charset="0"/>
            </a:endParaRPr>
          </a:p>
        </p:txBody>
      </p:sp>
      <p:pic>
        <p:nvPicPr>
          <p:cNvPr id="5" name="Grafik 4"/>
          <p:cNvPicPr>
            <a:picLocks noChangeAspect="1"/>
          </p:cNvPicPr>
          <p:nvPr/>
        </p:nvPicPr>
        <p:blipFill>
          <a:blip r:embed="rId5"/>
          <a:stretch>
            <a:fillRect/>
          </a:stretch>
        </p:blipFill>
        <p:spPr>
          <a:xfrm>
            <a:off x="6508670" y="812707"/>
            <a:ext cx="3137061" cy="3632387"/>
          </a:xfrm>
          <a:prstGeom prst="rect">
            <a:avLst/>
          </a:prstGeom>
        </p:spPr>
      </p:pic>
    </p:spTree>
    <p:extLst>
      <p:ext uri="{BB962C8B-B14F-4D97-AF65-F5344CB8AC3E}">
        <p14:creationId xmlns:p14="http://schemas.microsoft.com/office/powerpoint/2010/main" val="209381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295776" y="115888"/>
            <a:ext cx="2422525" cy="457200"/>
          </a:xfrm>
          <a:prstGeom prst="rect">
            <a:avLst/>
          </a:prstGeom>
          <a:noFill/>
          <a:ln w="9525">
            <a:noFill/>
            <a:miter lim="800000"/>
            <a:headEnd/>
            <a:tailEnd/>
          </a:ln>
        </p:spPr>
        <p:txBody>
          <a:bodyPr wrap="none">
            <a:spAutoFit/>
          </a:bodyPr>
          <a:lstStyle/>
          <a:p>
            <a:pPr eaLnBrk="0" hangingPunct="0"/>
            <a:r>
              <a:rPr lang="de-DE" sz="2400">
                <a:solidFill>
                  <a:srgbClr val="000000"/>
                </a:solidFill>
                <a:latin typeface="Helvetica" pitchFamily="34" charset="0"/>
              </a:rPr>
              <a:t>DIC Mikroskopie</a:t>
            </a:r>
            <a:endParaRPr lang="de-DE">
              <a:solidFill>
                <a:srgbClr val="000000"/>
              </a:solidFill>
              <a:latin typeface="Helvetica" pitchFamily="34" charset="0"/>
            </a:endParaRPr>
          </a:p>
        </p:txBody>
      </p:sp>
      <p:pic>
        <p:nvPicPr>
          <p:cNvPr id="45059" name="Picture 3"/>
          <p:cNvPicPr preferRelativeResize="0">
            <a:picLocks noChangeArrowheads="1"/>
          </p:cNvPicPr>
          <p:nvPr/>
        </p:nvPicPr>
        <p:blipFill>
          <a:blip r:embed="rId3" cstate="print"/>
          <a:srcRect/>
          <a:stretch>
            <a:fillRect/>
          </a:stretch>
        </p:blipFill>
        <p:spPr bwMode="auto">
          <a:xfrm>
            <a:off x="1962151" y="569914"/>
            <a:ext cx="8367713" cy="39687"/>
          </a:xfrm>
          <a:prstGeom prst="rect">
            <a:avLst/>
          </a:prstGeom>
          <a:noFill/>
          <a:ln w="9525">
            <a:noFill/>
            <a:miter lim="800000"/>
            <a:headEnd/>
            <a:tailEnd/>
          </a:ln>
        </p:spPr>
      </p:pic>
      <p:pic>
        <p:nvPicPr>
          <p:cNvPr id="45060" name="Picture 4" descr="dicintrofigure7"/>
          <p:cNvPicPr>
            <a:picLocks noChangeAspect="1" noChangeArrowheads="1"/>
          </p:cNvPicPr>
          <p:nvPr/>
        </p:nvPicPr>
        <p:blipFill>
          <a:blip r:embed="rId4" cstate="print"/>
          <a:srcRect/>
          <a:stretch>
            <a:fillRect/>
          </a:stretch>
        </p:blipFill>
        <p:spPr bwMode="auto">
          <a:xfrm>
            <a:off x="6096001" y="1557338"/>
            <a:ext cx="3960813" cy="4075112"/>
          </a:xfrm>
          <a:prstGeom prst="rect">
            <a:avLst/>
          </a:prstGeom>
          <a:noFill/>
          <a:ln w="9525">
            <a:noFill/>
            <a:miter lim="800000"/>
            <a:headEnd/>
            <a:tailEnd/>
          </a:ln>
        </p:spPr>
      </p:pic>
      <p:sp>
        <p:nvSpPr>
          <p:cNvPr id="45061" name="Text Box 5"/>
          <p:cNvSpPr txBox="1">
            <a:spLocks noChangeArrowheads="1"/>
          </p:cNvSpPr>
          <p:nvPr/>
        </p:nvSpPr>
        <p:spPr bwMode="auto">
          <a:xfrm>
            <a:off x="1919288" y="1177925"/>
            <a:ext cx="3524250" cy="1314450"/>
          </a:xfrm>
          <a:prstGeom prst="rect">
            <a:avLst/>
          </a:prstGeom>
          <a:noFill/>
          <a:ln w="9525">
            <a:noFill/>
            <a:miter lim="800000"/>
            <a:headEnd/>
            <a:tailEnd/>
          </a:ln>
        </p:spPr>
        <p:txBody>
          <a:bodyPr wrap="none">
            <a:spAutoFit/>
          </a:bodyPr>
          <a:lstStyle/>
          <a:p>
            <a:r>
              <a:rPr lang="de-DE" sz="1600">
                <a:solidFill>
                  <a:srgbClr val="000000"/>
                </a:solidFill>
                <a:latin typeface="Times New Roman" pitchFamily="18" charset="0"/>
              </a:rPr>
              <a:t>(a),(b) Beide Teilstrahlen gleich </a:t>
            </a:r>
          </a:p>
          <a:p>
            <a:r>
              <a:rPr lang="de-DE" sz="1600">
                <a:solidFill>
                  <a:srgbClr val="000000"/>
                </a:solidFill>
                <a:latin typeface="Times New Roman" pitchFamily="18" charset="0"/>
              </a:rPr>
              <a:t>Phasenverschoben oder abgeschwächt</a:t>
            </a:r>
          </a:p>
          <a:p>
            <a:r>
              <a:rPr lang="de-DE" sz="1600">
                <a:solidFill>
                  <a:srgbClr val="000000"/>
                </a:solidFill>
                <a:latin typeface="Times New Roman" pitchFamily="18" charset="0"/>
              </a:rPr>
              <a:t>-&gt; interferieren wieder zu linear </a:t>
            </a:r>
          </a:p>
          <a:p>
            <a:r>
              <a:rPr lang="de-DE" sz="1600">
                <a:solidFill>
                  <a:srgbClr val="000000"/>
                </a:solidFill>
                <a:latin typeface="Times New Roman" pitchFamily="18" charset="0"/>
              </a:rPr>
              <a:t>polarisiertem Licht, das vom Analysator </a:t>
            </a:r>
          </a:p>
          <a:p>
            <a:r>
              <a:rPr lang="de-DE" sz="1600">
                <a:solidFill>
                  <a:srgbClr val="000000"/>
                </a:solidFill>
                <a:latin typeface="Times New Roman" pitchFamily="18" charset="0"/>
              </a:rPr>
              <a:t>geblockt wird.</a:t>
            </a:r>
          </a:p>
        </p:txBody>
      </p:sp>
      <p:sp>
        <p:nvSpPr>
          <p:cNvPr id="247814" name="Text Box 6"/>
          <p:cNvSpPr txBox="1">
            <a:spLocks noChangeArrowheads="1"/>
          </p:cNvSpPr>
          <p:nvPr/>
        </p:nvSpPr>
        <p:spPr bwMode="auto">
          <a:xfrm>
            <a:off x="1847850" y="2924175"/>
            <a:ext cx="3779838" cy="1314450"/>
          </a:xfrm>
          <a:prstGeom prst="rect">
            <a:avLst/>
          </a:prstGeom>
          <a:noFill/>
          <a:ln w="9525">
            <a:noFill/>
            <a:miter lim="800000"/>
            <a:headEnd/>
            <a:tailEnd/>
          </a:ln>
        </p:spPr>
        <p:txBody>
          <a:bodyPr wrap="none">
            <a:spAutoFit/>
          </a:bodyPr>
          <a:lstStyle/>
          <a:p>
            <a:r>
              <a:rPr lang="de-DE" sz="1600">
                <a:solidFill>
                  <a:srgbClr val="000000"/>
                </a:solidFill>
                <a:latin typeface="Times New Roman" pitchFamily="18" charset="0"/>
              </a:rPr>
              <a:t>(c) Werden die Teilstrahlen unterschiedlich </a:t>
            </a:r>
          </a:p>
          <a:p>
            <a:r>
              <a:rPr lang="de-DE" sz="1600">
                <a:solidFill>
                  <a:srgbClr val="000000"/>
                </a:solidFill>
                <a:latin typeface="Times New Roman" pitchFamily="18" charset="0"/>
              </a:rPr>
              <a:t>Phasenverschoben</a:t>
            </a:r>
          </a:p>
          <a:p>
            <a:r>
              <a:rPr lang="de-DE" sz="1600">
                <a:solidFill>
                  <a:srgbClr val="000000"/>
                </a:solidFill>
                <a:latin typeface="Times New Roman" pitchFamily="18" charset="0"/>
              </a:rPr>
              <a:t>-&gt; interferieren zu elliptisch  </a:t>
            </a:r>
          </a:p>
          <a:p>
            <a:r>
              <a:rPr lang="de-DE" sz="1600">
                <a:solidFill>
                  <a:srgbClr val="000000"/>
                </a:solidFill>
                <a:latin typeface="Times New Roman" pitchFamily="18" charset="0"/>
              </a:rPr>
              <a:t>polarisiertem Licht, das vom Analysator </a:t>
            </a:r>
          </a:p>
          <a:p>
            <a:r>
              <a:rPr lang="de-DE" sz="1600">
                <a:solidFill>
                  <a:srgbClr val="000000"/>
                </a:solidFill>
                <a:latin typeface="Times New Roman" pitchFamily="18" charset="0"/>
              </a:rPr>
              <a:t>teilweise durchgelassen wird.</a:t>
            </a:r>
          </a:p>
        </p:txBody>
      </p:sp>
      <p:sp>
        <p:nvSpPr>
          <p:cNvPr id="247815" name="Text Box 7"/>
          <p:cNvSpPr txBox="1">
            <a:spLocks noChangeArrowheads="1"/>
          </p:cNvSpPr>
          <p:nvPr/>
        </p:nvSpPr>
        <p:spPr bwMode="auto">
          <a:xfrm>
            <a:off x="1774826" y="4735514"/>
            <a:ext cx="4310063" cy="1069975"/>
          </a:xfrm>
          <a:prstGeom prst="rect">
            <a:avLst/>
          </a:prstGeom>
          <a:noFill/>
          <a:ln w="9525">
            <a:noFill/>
            <a:miter lim="800000"/>
            <a:headEnd/>
            <a:tailEnd/>
          </a:ln>
        </p:spPr>
        <p:txBody>
          <a:bodyPr wrap="none">
            <a:spAutoFit/>
          </a:bodyPr>
          <a:lstStyle/>
          <a:p>
            <a:r>
              <a:rPr lang="de-DE" sz="1600">
                <a:solidFill>
                  <a:srgbClr val="000000"/>
                </a:solidFill>
                <a:latin typeface="Times New Roman" pitchFamily="18" charset="0"/>
              </a:rPr>
              <a:t>(d) Werden die Teilstrahlen unterschiedlich </a:t>
            </a:r>
          </a:p>
          <a:p>
            <a:r>
              <a:rPr lang="de-DE" sz="1600">
                <a:solidFill>
                  <a:srgbClr val="000000"/>
                </a:solidFill>
                <a:latin typeface="Times New Roman" pitchFamily="18" charset="0"/>
              </a:rPr>
              <a:t>abgeschwächt, dreht sich die Polarisationsrichtung</a:t>
            </a:r>
          </a:p>
          <a:p>
            <a:r>
              <a:rPr lang="de-DE" sz="1600">
                <a:solidFill>
                  <a:srgbClr val="000000"/>
                </a:solidFill>
                <a:latin typeface="Times New Roman" pitchFamily="18" charset="0"/>
              </a:rPr>
              <a:t>etwas und es wird auch ein Teil vom Analysator</a:t>
            </a:r>
          </a:p>
          <a:p>
            <a:r>
              <a:rPr lang="de-DE" sz="1600">
                <a:solidFill>
                  <a:srgbClr val="000000"/>
                </a:solidFill>
                <a:latin typeface="Times New Roman" pitchFamily="18" charset="0"/>
              </a:rPr>
              <a:t>durchgelassen.</a:t>
            </a:r>
          </a:p>
        </p:txBody>
      </p:sp>
      <p:grpSp>
        <p:nvGrpSpPr>
          <p:cNvPr id="2" name="Group 8"/>
          <p:cNvGrpSpPr>
            <a:grpSpLocks/>
          </p:cNvGrpSpPr>
          <p:nvPr/>
        </p:nvGrpSpPr>
        <p:grpSpPr bwMode="auto">
          <a:xfrm>
            <a:off x="1919289" y="6308725"/>
            <a:ext cx="4867275" cy="336550"/>
            <a:chOff x="249" y="3974"/>
            <a:chExt cx="3066" cy="212"/>
          </a:xfrm>
        </p:grpSpPr>
        <p:sp>
          <p:nvSpPr>
            <p:cNvPr id="45066" name="AutoShape 9"/>
            <p:cNvSpPr>
              <a:spLocks noChangeArrowheads="1"/>
            </p:cNvSpPr>
            <p:nvPr/>
          </p:nvSpPr>
          <p:spPr bwMode="auto">
            <a:xfrm>
              <a:off x="249" y="4020"/>
              <a:ext cx="182" cy="136"/>
            </a:xfrm>
            <a:prstGeom prst="rightArrow">
              <a:avLst>
                <a:gd name="adj1" fmla="val 50000"/>
                <a:gd name="adj2" fmla="val 33456"/>
              </a:avLst>
            </a:prstGeom>
            <a:solidFill>
              <a:schemeClr val="accent1"/>
            </a:solidFill>
            <a:ln w="9525">
              <a:solidFill>
                <a:schemeClr val="tx1"/>
              </a:solidFill>
              <a:miter lim="800000"/>
              <a:headEnd/>
              <a:tailEnd/>
            </a:ln>
          </p:spPr>
          <p:txBody>
            <a:bodyPr wrap="none" anchor="ctr"/>
            <a:lstStyle/>
            <a:p>
              <a:endParaRPr lang="de-DE">
                <a:solidFill>
                  <a:srgbClr val="000000"/>
                </a:solidFill>
                <a:latin typeface="Arial"/>
              </a:endParaRPr>
            </a:p>
          </p:txBody>
        </p:sp>
        <p:sp>
          <p:nvSpPr>
            <p:cNvPr id="45067" name="Text Box 10"/>
            <p:cNvSpPr txBox="1">
              <a:spLocks noChangeArrowheads="1"/>
            </p:cNvSpPr>
            <p:nvPr/>
          </p:nvSpPr>
          <p:spPr bwMode="auto">
            <a:xfrm>
              <a:off x="612" y="3974"/>
              <a:ext cx="2703" cy="212"/>
            </a:xfrm>
            <a:prstGeom prst="rect">
              <a:avLst/>
            </a:prstGeom>
            <a:noFill/>
            <a:ln w="9525">
              <a:noFill/>
              <a:miter lim="800000"/>
              <a:headEnd/>
              <a:tailEnd/>
            </a:ln>
          </p:spPr>
          <p:txBody>
            <a:bodyPr wrap="none">
              <a:spAutoFit/>
            </a:bodyPr>
            <a:lstStyle/>
            <a:p>
              <a:r>
                <a:rPr lang="de-DE" sz="1600">
                  <a:solidFill>
                    <a:srgbClr val="000000"/>
                  </a:solidFill>
                  <a:latin typeface="Times New Roman" pitchFamily="18" charset="0"/>
                </a:rPr>
                <a:t>DIC   stellt den Gradienten für optische Wege dar.</a:t>
              </a:r>
            </a:p>
          </p:txBody>
        </p:sp>
      </p:grpSp>
      <p:sp>
        <p:nvSpPr>
          <p:cNvPr id="45065" name="Text Box 11"/>
          <p:cNvSpPr txBox="1">
            <a:spLocks noChangeArrowheads="1"/>
          </p:cNvSpPr>
          <p:nvPr/>
        </p:nvSpPr>
        <p:spPr bwMode="auto">
          <a:xfrm>
            <a:off x="4491038" y="568326"/>
            <a:ext cx="3689350" cy="366713"/>
          </a:xfrm>
          <a:prstGeom prst="rect">
            <a:avLst/>
          </a:prstGeom>
          <a:noFill/>
          <a:ln w="9525">
            <a:noFill/>
            <a:miter lim="800000"/>
            <a:headEnd/>
            <a:tailEnd/>
          </a:ln>
        </p:spPr>
        <p:txBody>
          <a:bodyPr wrap="none">
            <a:spAutoFit/>
          </a:bodyPr>
          <a:lstStyle/>
          <a:p>
            <a:r>
              <a:rPr lang="de-DE">
                <a:solidFill>
                  <a:srgbClr val="000000"/>
                </a:solidFill>
                <a:latin typeface="Arial"/>
              </a:rPr>
              <a:t>(Differencial Interference Contrast)</a:t>
            </a:r>
          </a:p>
        </p:txBody>
      </p:sp>
      <p:sp>
        <p:nvSpPr>
          <p:cNvPr id="3" name="Foliennummernplatzhalter 2"/>
          <p:cNvSpPr>
            <a:spLocks noGrp="1"/>
          </p:cNvSpPr>
          <p:nvPr>
            <p:ph type="sldNum" sz="quarter" idx="12"/>
          </p:nvPr>
        </p:nvSpPr>
        <p:spPr/>
        <p:txBody>
          <a:bodyPr/>
          <a:lstStyle/>
          <a:p>
            <a:fld id="{E6732C6D-04CE-431E-9FED-EB4320B4D21B}" type="slidenum">
              <a:rPr lang="de-DE" smtClean="0">
                <a:solidFill>
                  <a:srgbClr val="000000"/>
                </a:solidFill>
                <a:latin typeface="Arial"/>
              </a:rPr>
              <a:pPr/>
              <a:t>5</a:t>
            </a:fld>
            <a:endParaRPr lang="de-DE">
              <a:solidFill>
                <a:srgbClr val="000000"/>
              </a:solidFill>
              <a:latin typeface="Arial"/>
            </a:endParaRPr>
          </a:p>
        </p:txBody>
      </p:sp>
    </p:spTree>
    <p:extLst>
      <p:ext uri="{BB962C8B-B14F-4D97-AF65-F5344CB8AC3E}">
        <p14:creationId xmlns:p14="http://schemas.microsoft.com/office/powerpoint/2010/main" val="41241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coverviewfigure1"/>
          <p:cNvPicPr>
            <a:picLocks noChangeAspect="1" noChangeArrowheads="1"/>
          </p:cNvPicPr>
          <p:nvPr/>
        </p:nvPicPr>
        <p:blipFill>
          <a:blip r:embed="rId3" cstate="print"/>
          <a:srcRect/>
          <a:stretch>
            <a:fillRect/>
          </a:stretch>
        </p:blipFill>
        <p:spPr bwMode="auto">
          <a:xfrm>
            <a:off x="5643960" y="981076"/>
            <a:ext cx="3908425" cy="5343525"/>
          </a:xfrm>
          <a:prstGeom prst="rect">
            <a:avLst/>
          </a:prstGeom>
          <a:noFill/>
          <a:ln w="9525">
            <a:noFill/>
            <a:miter lim="800000"/>
            <a:headEnd/>
            <a:tailEnd/>
          </a:ln>
        </p:spPr>
      </p:pic>
      <p:sp>
        <p:nvSpPr>
          <p:cNvPr id="46083" name="Rectangle 3"/>
          <p:cNvSpPr>
            <a:spLocks noChangeArrowheads="1"/>
          </p:cNvSpPr>
          <p:nvPr/>
        </p:nvSpPr>
        <p:spPr bwMode="auto">
          <a:xfrm>
            <a:off x="4295776" y="115888"/>
            <a:ext cx="2422525" cy="457200"/>
          </a:xfrm>
          <a:prstGeom prst="rect">
            <a:avLst/>
          </a:prstGeom>
          <a:noFill/>
          <a:ln w="9525">
            <a:noFill/>
            <a:miter lim="800000"/>
            <a:headEnd/>
            <a:tailEnd/>
          </a:ln>
        </p:spPr>
        <p:txBody>
          <a:bodyPr wrap="none">
            <a:spAutoFit/>
          </a:bodyPr>
          <a:lstStyle/>
          <a:p>
            <a:pPr eaLnBrk="0" hangingPunct="0"/>
            <a:r>
              <a:rPr lang="de-DE" sz="2400" dirty="0">
                <a:solidFill>
                  <a:srgbClr val="000000"/>
                </a:solidFill>
                <a:latin typeface="Helvetica" pitchFamily="34" charset="0"/>
              </a:rPr>
              <a:t>DIC Mikroskopie</a:t>
            </a:r>
            <a:endParaRPr lang="de-DE" dirty="0">
              <a:solidFill>
                <a:srgbClr val="000000"/>
              </a:solidFill>
              <a:latin typeface="Helvetica" pitchFamily="34" charset="0"/>
            </a:endParaRPr>
          </a:p>
        </p:txBody>
      </p:sp>
      <p:pic>
        <p:nvPicPr>
          <p:cNvPr id="46084" name="Picture 4"/>
          <p:cNvPicPr preferRelativeResize="0">
            <a:picLocks noChangeArrowheads="1"/>
          </p:cNvPicPr>
          <p:nvPr/>
        </p:nvPicPr>
        <p:blipFill>
          <a:blip r:embed="rId4" cstate="print"/>
          <a:srcRect/>
          <a:stretch>
            <a:fillRect/>
          </a:stretch>
        </p:blipFill>
        <p:spPr bwMode="auto">
          <a:xfrm>
            <a:off x="1962151" y="569914"/>
            <a:ext cx="8367713" cy="39687"/>
          </a:xfrm>
          <a:prstGeom prst="rect">
            <a:avLst/>
          </a:prstGeom>
          <a:noFill/>
          <a:ln w="9525">
            <a:noFill/>
            <a:miter lim="800000"/>
            <a:headEnd/>
            <a:tailEnd/>
          </a:ln>
        </p:spPr>
      </p:pic>
      <p:sp>
        <p:nvSpPr>
          <p:cNvPr id="46085" name="Text Box 5"/>
          <p:cNvSpPr txBox="1">
            <a:spLocks noChangeArrowheads="1"/>
          </p:cNvSpPr>
          <p:nvPr/>
        </p:nvSpPr>
        <p:spPr bwMode="auto">
          <a:xfrm>
            <a:off x="1631504" y="6093296"/>
            <a:ext cx="5335820" cy="646331"/>
          </a:xfrm>
          <a:prstGeom prst="rect">
            <a:avLst/>
          </a:prstGeom>
          <a:noFill/>
          <a:ln w="9525">
            <a:noFill/>
            <a:miter lim="800000"/>
            <a:headEnd/>
            <a:tailEnd/>
          </a:ln>
        </p:spPr>
        <p:txBody>
          <a:bodyPr wrap="none">
            <a:spAutoFit/>
          </a:bodyPr>
          <a:lstStyle/>
          <a:p>
            <a:r>
              <a:rPr lang="en-US" u="sng" dirty="0" err="1">
                <a:solidFill>
                  <a:srgbClr val="000000"/>
                </a:solidFill>
                <a:latin typeface="Arial"/>
              </a:rPr>
              <a:t>Vorteile</a:t>
            </a:r>
            <a:r>
              <a:rPr lang="en-US" dirty="0">
                <a:solidFill>
                  <a:srgbClr val="000000"/>
                </a:solidFill>
                <a:latin typeface="Arial"/>
              </a:rPr>
              <a:t>: 	</a:t>
            </a:r>
            <a:r>
              <a:rPr lang="en-US" dirty="0" err="1">
                <a:solidFill>
                  <a:srgbClr val="000000"/>
                </a:solidFill>
                <a:latin typeface="Arial"/>
              </a:rPr>
              <a:t>Volle</a:t>
            </a:r>
            <a:r>
              <a:rPr lang="en-US" dirty="0">
                <a:solidFill>
                  <a:srgbClr val="000000"/>
                </a:solidFill>
                <a:latin typeface="Arial"/>
              </a:rPr>
              <a:t> NA </a:t>
            </a:r>
            <a:r>
              <a:rPr lang="en-US" dirty="0" err="1">
                <a:solidFill>
                  <a:srgbClr val="000000"/>
                </a:solidFill>
                <a:latin typeface="Arial"/>
              </a:rPr>
              <a:t>genutzt</a:t>
            </a:r>
            <a:endParaRPr lang="en-US" dirty="0">
              <a:solidFill>
                <a:srgbClr val="000000"/>
              </a:solidFill>
              <a:latin typeface="Arial"/>
            </a:endParaRPr>
          </a:p>
          <a:p>
            <a:r>
              <a:rPr lang="en-US" dirty="0">
                <a:solidFill>
                  <a:srgbClr val="000000"/>
                </a:solidFill>
                <a:latin typeface="Arial"/>
              </a:rPr>
              <a:t>	</a:t>
            </a:r>
            <a:r>
              <a:rPr lang="en-US" dirty="0" err="1">
                <a:solidFill>
                  <a:srgbClr val="000000"/>
                </a:solidFill>
                <a:latin typeface="Arial"/>
              </a:rPr>
              <a:t>Weniger</a:t>
            </a:r>
            <a:r>
              <a:rPr lang="en-US" dirty="0">
                <a:solidFill>
                  <a:srgbClr val="000000"/>
                </a:solidFill>
                <a:latin typeface="Arial"/>
              </a:rPr>
              <a:t> </a:t>
            </a:r>
            <a:r>
              <a:rPr lang="en-US" dirty="0" err="1">
                <a:solidFill>
                  <a:srgbClr val="000000"/>
                </a:solidFill>
                <a:latin typeface="Arial"/>
              </a:rPr>
              <a:t>Artefakte</a:t>
            </a:r>
            <a:r>
              <a:rPr lang="en-US" dirty="0">
                <a:solidFill>
                  <a:srgbClr val="000000"/>
                </a:solidFill>
                <a:latin typeface="Arial"/>
              </a:rPr>
              <a:t> </a:t>
            </a:r>
            <a:r>
              <a:rPr lang="en-US" dirty="0" err="1">
                <a:solidFill>
                  <a:srgbClr val="000000"/>
                </a:solidFill>
                <a:latin typeface="Arial"/>
              </a:rPr>
              <a:t>als</a:t>
            </a:r>
            <a:r>
              <a:rPr lang="en-US" dirty="0">
                <a:solidFill>
                  <a:srgbClr val="000000"/>
                </a:solidFill>
                <a:latin typeface="Arial"/>
              </a:rPr>
              <a:t> </a:t>
            </a:r>
            <a:r>
              <a:rPr lang="en-US" dirty="0" err="1">
                <a:solidFill>
                  <a:srgbClr val="000000"/>
                </a:solidFill>
                <a:latin typeface="Arial"/>
              </a:rPr>
              <a:t>bei</a:t>
            </a:r>
            <a:r>
              <a:rPr lang="en-US" dirty="0">
                <a:solidFill>
                  <a:srgbClr val="000000"/>
                </a:solidFill>
                <a:latin typeface="Arial"/>
              </a:rPr>
              <a:t> </a:t>
            </a:r>
            <a:r>
              <a:rPr lang="en-US" dirty="0" err="1">
                <a:solidFill>
                  <a:srgbClr val="000000"/>
                </a:solidFill>
                <a:latin typeface="Arial"/>
              </a:rPr>
              <a:t>Phasenkontrast</a:t>
            </a:r>
            <a:endParaRPr lang="en-US" dirty="0">
              <a:solidFill>
                <a:srgbClr val="000000"/>
              </a:solidFill>
              <a:latin typeface="Arial"/>
            </a:endParaRPr>
          </a:p>
        </p:txBody>
      </p:sp>
      <p:sp>
        <p:nvSpPr>
          <p:cNvPr id="2" name="Foliennummernplatzhalter 1"/>
          <p:cNvSpPr>
            <a:spLocks noGrp="1"/>
          </p:cNvSpPr>
          <p:nvPr>
            <p:ph type="sldNum" sz="quarter" idx="12"/>
          </p:nvPr>
        </p:nvSpPr>
        <p:spPr/>
        <p:txBody>
          <a:bodyPr/>
          <a:lstStyle/>
          <a:p>
            <a:fld id="{E6732C6D-04CE-431E-9FED-EB4320B4D21B}" type="slidenum">
              <a:rPr lang="de-DE" smtClean="0">
                <a:solidFill>
                  <a:srgbClr val="000000"/>
                </a:solidFill>
                <a:latin typeface="Arial"/>
              </a:rPr>
              <a:pPr/>
              <a:t>6</a:t>
            </a:fld>
            <a:endParaRPr lang="de-DE">
              <a:solidFill>
                <a:srgbClr val="000000"/>
              </a:solidFill>
              <a:latin typeface="Arial"/>
            </a:endParaRPr>
          </a:p>
        </p:txBody>
      </p:sp>
    </p:spTree>
    <p:extLst>
      <p:ext uri="{BB962C8B-B14F-4D97-AF65-F5344CB8AC3E}">
        <p14:creationId xmlns:p14="http://schemas.microsoft.com/office/powerpoint/2010/main" val="2834147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6732C6D-04CE-431E-9FED-EB4320B4D21B}" type="slidenum">
              <a:rPr lang="de-DE" smtClean="0">
                <a:solidFill>
                  <a:srgbClr val="000000"/>
                </a:solidFill>
                <a:latin typeface="Arial"/>
              </a:rPr>
              <a:pPr/>
              <a:t>7</a:t>
            </a:fld>
            <a:endParaRPr lang="de-DE">
              <a:solidFill>
                <a:srgbClr val="000000"/>
              </a:solidFill>
              <a:latin typeface="Arial"/>
            </a:endParaRPr>
          </a:p>
        </p:txBody>
      </p:sp>
      <p:sp>
        <p:nvSpPr>
          <p:cNvPr id="5" name="Rechteck 4"/>
          <p:cNvSpPr/>
          <p:nvPr/>
        </p:nvSpPr>
        <p:spPr>
          <a:xfrm>
            <a:off x="1559497" y="6488668"/>
            <a:ext cx="2531527" cy="369332"/>
          </a:xfrm>
          <a:prstGeom prst="rect">
            <a:avLst/>
          </a:prstGeom>
        </p:spPr>
        <p:txBody>
          <a:bodyPr wrap="none">
            <a:spAutoFit/>
          </a:bodyPr>
          <a:lstStyle/>
          <a:p>
            <a:r>
              <a:rPr lang="de-DE" dirty="0">
                <a:solidFill>
                  <a:srgbClr val="000000"/>
                </a:solidFill>
                <a:latin typeface="Arial"/>
              </a:rPr>
              <a:t>www.microscopyu.com</a:t>
            </a:r>
          </a:p>
        </p:txBody>
      </p:sp>
      <p:sp>
        <p:nvSpPr>
          <p:cNvPr id="6" name="Rechteck 5"/>
          <p:cNvSpPr/>
          <p:nvPr/>
        </p:nvSpPr>
        <p:spPr>
          <a:xfrm>
            <a:off x="2567608" y="145052"/>
            <a:ext cx="6912768" cy="547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a:ln>
                  <a:solidFill>
                    <a:srgbClr val="000000"/>
                  </a:solidFill>
                </a:ln>
                <a:solidFill>
                  <a:srgbClr val="000000"/>
                </a:solidFill>
                <a:latin typeface="Arial"/>
              </a:rPr>
              <a:t>Phasenkontrast</a:t>
            </a:r>
            <a:r>
              <a:rPr lang="en-US" u="sng" dirty="0">
                <a:ln>
                  <a:solidFill>
                    <a:srgbClr val="000000"/>
                  </a:solidFill>
                </a:ln>
                <a:solidFill>
                  <a:srgbClr val="000000"/>
                </a:solidFill>
                <a:latin typeface="Arial"/>
              </a:rPr>
              <a:t> </a:t>
            </a:r>
            <a:r>
              <a:rPr lang="en-US" u="sng" dirty="0" err="1">
                <a:ln>
                  <a:solidFill>
                    <a:srgbClr val="000000"/>
                  </a:solidFill>
                </a:ln>
                <a:solidFill>
                  <a:srgbClr val="000000"/>
                </a:solidFill>
                <a:latin typeface="Arial"/>
              </a:rPr>
              <a:t>vs</a:t>
            </a:r>
            <a:r>
              <a:rPr lang="en-US" u="sng" dirty="0">
                <a:ln>
                  <a:solidFill>
                    <a:srgbClr val="000000"/>
                  </a:solidFill>
                </a:ln>
                <a:solidFill>
                  <a:srgbClr val="000000"/>
                </a:solidFill>
                <a:latin typeface="Arial"/>
              </a:rPr>
              <a:t> DIC</a:t>
            </a:r>
          </a:p>
          <a:p>
            <a:pPr algn="ctr"/>
            <a:endParaRPr lang="de-DE" dirty="0">
              <a:ln>
                <a:solidFill>
                  <a:srgbClr val="000000"/>
                </a:solidFill>
              </a:ln>
              <a:solidFill>
                <a:srgbClr val="000000"/>
              </a:solidFill>
              <a:latin typeface="Arial"/>
            </a:endParaRPr>
          </a:p>
        </p:txBody>
      </p:sp>
      <p:sp>
        <p:nvSpPr>
          <p:cNvPr id="7" name="Textfeld 6"/>
          <p:cNvSpPr txBox="1"/>
          <p:nvPr/>
        </p:nvSpPr>
        <p:spPr>
          <a:xfrm>
            <a:off x="8256241" y="1635965"/>
            <a:ext cx="582211" cy="369332"/>
          </a:xfrm>
          <a:prstGeom prst="rect">
            <a:avLst/>
          </a:prstGeom>
          <a:noFill/>
        </p:spPr>
        <p:txBody>
          <a:bodyPr wrap="none" rtlCol="0">
            <a:spAutoFit/>
          </a:bodyPr>
          <a:lstStyle/>
          <a:p>
            <a:r>
              <a:rPr lang="en-US" dirty="0">
                <a:solidFill>
                  <a:srgbClr val="000000"/>
                </a:solidFill>
                <a:latin typeface="Arial"/>
              </a:rPr>
              <a:t>DIC</a:t>
            </a:r>
            <a:endParaRPr lang="de-DE" dirty="0">
              <a:solidFill>
                <a:srgbClr val="000000"/>
              </a:solidFill>
              <a:latin typeface="Arial"/>
            </a:endParaRPr>
          </a:p>
        </p:txBody>
      </p:sp>
      <p:sp>
        <p:nvSpPr>
          <p:cNvPr id="8" name="Textfeld 7"/>
          <p:cNvSpPr txBox="1"/>
          <p:nvPr/>
        </p:nvSpPr>
        <p:spPr>
          <a:xfrm>
            <a:off x="4078498" y="1641665"/>
            <a:ext cx="838691" cy="369332"/>
          </a:xfrm>
          <a:prstGeom prst="rect">
            <a:avLst/>
          </a:prstGeom>
          <a:noFill/>
        </p:spPr>
        <p:txBody>
          <a:bodyPr wrap="none" rtlCol="0">
            <a:spAutoFit/>
          </a:bodyPr>
          <a:lstStyle/>
          <a:p>
            <a:r>
              <a:rPr lang="en-US" dirty="0">
                <a:solidFill>
                  <a:srgbClr val="000000"/>
                </a:solidFill>
                <a:latin typeface="Arial"/>
              </a:rPr>
              <a:t>Phase</a:t>
            </a:r>
            <a:endParaRPr lang="de-DE" dirty="0">
              <a:solidFill>
                <a:srgbClr val="000000"/>
              </a:solidFill>
              <a:latin typeface="Arial"/>
            </a:endParaRPr>
          </a:p>
        </p:txBody>
      </p:sp>
      <p:sp>
        <p:nvSpPr>
          <p:cNvPr id="9" name="Textfeld 8"/>
          <p:cNvSpPr txBox="1"/>
          <p:nvPr/>
        </p:nvSpPr>
        <p:spPr>
          <a:xfrm>
            <a:off x="5735960" y="5157192"/>
            <a:ext cx="2159566" cy="369332"/>
          </a:xfrm>
          <a:prstGeom prst="rect">
            <a:avLst/>
          </a:prstGeom>
          <a:noFill/>
        </p:spPr>
        <p:txBody>
          <a:bodyPr wrap="none" rtlCol="0">
            <a:spAutoFit/>
          </a:bodyPr>
          <a:lstStyle/>
          <a:p>
            <a:r>
              <a:rPr lang="en-US" dirty="0" err="1">
                <a:solidFill>
                  <a:srgbClr val="000000"/>
                </a:solidFill>
                <a:latin typeface="Arial"/>
              </a:rPr>
              <a:t>Epithelzelle</a:t>
            </a:r>
            <a:r>
              <a:rPr lang="en-US" dirty="0">
                <a:solidFill>
                  <a:srgbClr val="000000"/>
                </a:solidFill>
                <a:latin typeface="Arial"/>
              </a:rPr>
              <a:t> (</a:t>
            </a:r>
            <a:r>
              <a:rPr lang="en-US" dirty="0" err="1">
                <a:solidFill>
                  <a:srgbClr val="000000"/>
                </a:solidFill>
                <a:latin typeface="Arial"/>
              </a:rPr>
              <a:t>Mund</a:t>
            </a:r>
            <a:r>
              <a:rPr lang="en-US" dirty="0">
                <a:solidFill>
                  <a:srgbClr val="000000"/>
                </a:solidFill>
                <a:latin typeface="Arial"/>
              </a:rPr>
              <a:t>)</a:t>
            </a:r>
            <a:endParaRPr lang="de-DE" dirty="0">
              <a:solidFill>
                <a:srgbClr val="000000"/>
              </a:solidFill>
              <a:latin typeface="Arial"/>
            </a:endParaRP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2201775"/>
            <a:ext cx="3981428" cy="2866628"/>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396" y="2166307"/>
            <a:ext cx="3996299" cy="2877336"/>
          </a:xfrm>
          <a:prstGeom prst="rect">
            <a:avLst/>
          </a:prstGeom>
        </p:spPr>
      </p:pic>
    </p:spTree>
    <p:extLst>
      <p:ext uri="{BB962C8B-B14F-4D97-AF65-F5344CB8AC3E}">
        <p14:creationId xmlns:p14="http://schemas.microsoft.com/office/powerpoint/2010/main" val="1203529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027D417-F6FF-4324-AB02-CFDC4DCED3FA}" type="slidenum">
              <a:rPr lang="de-DE" smtClean="0">
                <a:solidFill>
                  <a:srgbClr val="000000"/>
                </a:solidFill>
                <a:latin typeface="Arial"/>
              </a:rPr>
              <a:pPr/>
              <a:t>8</a:t>
            </a:fld>
            <a:endParaRPr lang="de-DE">
              <a:solidFill>
                <a:srgbClr val="000000"/>
              </a:solidFill>
              <a:latin typeface="Arial"/>
            </a:endParaRPr>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630" y="-99392"/>
            <a:ext cx="4823403" cy="6965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763" y="2636913"/>
            <a:ext cx="4292735" cy="1920999"/>
          </a:xfrm>
          <a:prstGeom prst="rect">
            <a:avLst/>
          </a:prstGeom>
        </p:spPr>
      </p:pic>
      <p:sp>
        <p:nvSpPr>
          <p:cNvPr id="7" name="Textfeld 6"/>
          <p:cNvSpPr txBox="1"/>
          <p:nvPr/>
        </p:nvSpPr>
        <p:spPr>
          <a:xfrm>
            <a:off x="7708739" y="260648"/>
            <a:ext cx="2069797" cy="369332"/>
          </a:xfrm>
          <a:prstGeom prst="rect">
            <a:avLst/>
          </a:prstGeom>
          <a:noFill/>
        </p:spPr>
        <p:txBody>
          <a:bodyPr wrap="none" rtlCol="0">
            <a:spAutoFit/>
          </a:bodyPr>
          <a:lstStyle/>
          <a:p>
            <a:r>
              <a:rPr lang="en-US" b="1" u="sng" dirty="0" err="1">
                <a:solidFill>
                  <a:srgbClr val="000000"/>
                </a:solidFill>
                <a:latin typeface="Arial"/>
              </a:rPr>
              <a:t>Pantoffeltierchen</a:t>
            </a:r>
            <a:endParaRPr lang="de-DE" b="1" u="sng" dirty="0">
              <a:solidFill>
                <a:srgbClr val="000000"/>
              </a:solidFill>
              <a:latin typeface="Arial"/>
            </a:endParaRPr>
          </a:p>
        </p:txBody>
      </p:sp>
      <p:cxnSp>
        <p:nvCxnSpPr>
          <p:cNvPr id="9" name="Gerade Verbindung mit Pfeil 8"/>
          <p:cNvCxnSpPr/>
          <p:nvPr/>
        </p:nvCxnSpPr>
        <p:spPr>
          <a:xfrm>
            <a:off x="7392144" y="4797152"/>
            <a:ext cx="2448272"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608169" y="4797152"/>
            <a:ext cx="2021707" cy="338554"/>
          </a:xfrm>
          <a:prstGeom prst="rect">
            <a:avLst/>
          </a:prstGeom>
          <a:noFill/>
        </p:spPr>
        <p:txBody>
          <a:bodyPr wrap="none" rtlCol="0">
            <a:spAutoFit/>
          </a:bodyPr>
          <a:lstStyle/>
          <a:p>
            <a:r>
              <a:rPr lang="en-US" sz="1600" dirty="0">
                <a:solidFill>
                  <a:srgbClr val="000000"/>
                </a:solidFill>
                <a:latin typeface="Arial"/>
              </a:rPr>
              <a:t>100-300 </a:t>
            </a:r>
            <a:r>
              <a:rPr lang="en-US" sz="1600" dirty="0" err="1">
                <a:solidFill>
                  <a:srgbClr val="000000"/>
                </a:solidFill>
                <a:latin typeface="Arial"/>
              </a:rPr>
              <a:t>Mikrometer</a:t>
            </a:r>
            <a:endParaRPr lang="de-DE" sz="1600" dirty="0">
              <a:solidFill>
                <a:srgbClr val="000000"/>
              </a:solidFill>
              <a:latin typeface="Arial"/>
            </a:endParaRPr>
          </a:p>
        </p:txBody>
      </p:sp>
    </p:spTree>
    <p:extLst>
      <p:ext uri="{BB962C8B-B14F-4D97-AF65-F5344CB8AC3E}">
        <p14:creationId xmlns:p14="http://schemas.microsoft.com/office/powerpoint/2010/main" val="383390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p:cNvPicPr>
            <a:picLocks noChangeAspect="1" noChangeArrowheads="1"/>
          </p:cNvPicPr>
          <p:nvPr/>
        </p:nvPicPr>
        <p:blipFill>
          <a:blip r:embed="rId3" cstate="print"/>
          <a:srcRect/>
          <a:stretch>
            <a:fillRect/>
          </a:stretch>
        </p:blipFill>
        <p:spPr bwMode="auto">
          <a:xfrm>
            <a:off x="1524001" y="339725"/>
            <a:ext cx="8964613" cy="6523038"/>
          </a:xfrm>
          <a:prstGeom prst="rect">
            <a:avLst/>
          </a:prstGeom>
          <a:noFill/>
          <a:ln w="9525">
            <a:noFill/>
            <a:miter lim="800000"/>
            <a:headEnd/>
            <a:tailEnd/>
          </a:ln>
          <a:effectLst/>
        </p:spPr>
      </p:pic>
      <p:sp>
        <p:nvSpPr>
          <p:cNvPr id="227333" name="Rectangle 5"/>
          <p:cNvSpPr>
            <a:spLocks noChangeArrowheads="1"/>
          </p:cNvSpPr>
          <p:nvPr/>
        </p:nvSpPr>
        <p:spPr bwMode="auto">
          <a:xfrm>
            <a:off x="5223859" y="87065"/>
            <a:ext cx="2500003" cy="400110"/>
          </a:xfrm>
          <a:prstGeom prst="rect">
            <a:avLst/>
          </a:prstGeom>
          <a:noFill/>
          <a:ln w="9525">
            <a:noFill/>
            <a:miter lim="800000"/>
            <a:headEnd/>
            <a:tailEnd/>
          </a:ln>
          <a:effectLst/>
        </p:spPr>
        <p:txBody>
          <a:bodyPr wrap="none">
            <a:spAutoFit/>
          </a:bodyPr>
          <a:lstStyle/>
          <a:p>
            <a:pPr eaLnBrk="0" hangingPunct="0"/>
            <a:r>
              <a:rPr lang="de-DE" sz="2000" dirty="0">
                <a:solidFill>
                  <a:srgbClr val="000000"/>
                </a:solidFill>
                <a:latin typeface="Times New Roman" pitchFamily="18" charset="0"/>
              </a:rPr>
              <a:t>Superpositionsprinzip</a:t>
            </a:r>
          </a:p>
        </p:txBody>
      </p:sp>
      <p:pic>
        <p:nvPicPr>
          <p:cNvPr id="227334" name="Picture 6"/>
          <p:cNvPicPr preferRelativeResize="0">
            <a:picLocks noChangeArrowheads="1"/>
          </p:cNvPicPr>
          <p:nvPr/>
        </p:nvPicPr>
        <p:blipFill>
          <a:blip r:embed="rId4" cstate="print"/>
          <a:srcRect/>
          <a:stretch>
            <a:fillRect/>
          </a:stretch>
        </p:blipFill>
        <p:spPr bwMode="auto">
          <a:xfrm>
            <a:off x="1962151" y="476250"/>
            <a:ext cx="8367713" cy="39688"/>
          </a:xfrm>
          <a:prstGeom prst="rect">
            <a:avLst/>
          </a:prstGeom>
          <a:noFill/>
          <a:ln w="9525">
            <a:noFill/>
            <a:miter lim="800000"/>
            <a:headEnd/>
            <a:tailEnd/>
          </a:ln>
          <a:effectLst/>
        </p:spPr>
      </p:pic>
      <p:sp>
        <p:nvSpPr>
          <p:cNvPr id="3" name="Foliennummernplatzhalter 2"/>
          <p:cNvSpPr>
            <a:spLocks noGrp="1"/>
          </p:cNvSpPr>
          <p:nvPr>
            <p:ph type="sldNum" sz="quarter" idx="12"/>
          </p:nvPr>
        </p:nvSpPr>
        <p:spPr/>
        <p:txBody>
          <a:bodyPr/>
          <a:lstStyle/>
          <a:p>
            <a:pPr>
              <a:defRPr/>
            </a:pPr>
            <a:fld id="{27378C74-1E9E-49C1-A9DF-45AE99804F8A}" type="slidenum">
              <a:rPr lang="de-DE" smtClean="0">
                <a:solidFill>
                  <a:srgbClr val="000000"/>
                </a:solidFill>
                <a:latin typeface="Arial"/>
              </a:rPr>
              <a:pPr>
                <a:defRPr/>
              </a:pPr>
              <a:t>9</a:t>
            </a:fld>
            <a:endParaRPr lang="de-DE">
              <a:solidFill>
                <a:srgbClr val="000000"/>
              </a:solidFill>
              <a:latin typeface="Arial"/>
            </a:endParaRPr>
          </a:p>
        </p:txBody>
      </p:sp>
    </p:spTree>
    <p:extLst>
      <p:ext uri="{BB962C8B-B14F-4D97-AF65-F5344CB8AC3E}">
        <p14:creationId xmlns:p14="http://schemas.microsoft.com/office/powerpoint/2010/main" val="88522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808</Words>
  <Application>Microsoft Office PowerPoint</Application>
  <PresentationFormat>Widescreen</PresentationFormat>
  <Paragraphs>135</Paragraphs>
  <Slides>19</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ＭＳ Ｐゴシック</vt:lpstr>
      <vt:lpstr>Arial</vt:lpstr>
      <vt:lpstr>Calibri</vt:lpstr>
      <vt:lpstr>Calibri Light</vt:lpstr>
      <vt:lpstr>Helvetica</vt:lpstr>
      <vt:lpstr>Symbol</vt:lpstr>
      <vt:lpstr>Times</vt:lpstr>
      <vt:lpstr>Times New Roman</vt:lpstr>
      <vt:lpstr>Office Theme</vt:lpstr>
      <vt:lpstr>Formel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dc:creator>
  <cp:lastModifiedBy>Markus Jahn</cp:lastModifiedBy>
  <cp:revision>14</cp:revision>
  <dcterms:created xsi:type="dcterms:W3CDTF">2015-11-12T10:20:59Z</dcterms:created>
  <dcterms:modified xsi:type="dcterms:W3CDTF">2016-11-24T00:01:56Z</dcterms:modified>
</cp:coreProperties>
</file>